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71" r:id="rId4"/>
    <p:sldId id="258" r:id="rId5"/>
    <p:sldId id="272" r:id="rId6"/>
    <p:sldId id="273" r:id="rId7"/>
    <p:sldId id="259" r:id="rId8"/>
    <p:sldId id="275" r:id="rId9"/>
    <p:sldId id="276" r:id="rId10"/>
    <p:sldId id="277" r:id="rId11"/>
    <p:sldId id="278" r:id="rId12"/>
    <p:sldId id="260" r:id="rId13"/>
    <p:sldId id="261" r:id="rId14"/>
    <p:sldId id="262" r:id="rId15"/>
    <p:sldId id="274" r:id="rId16"/>
    <p:sldId id="263" r:id="rId17"/>
    <p:sldId id="279" r:id="rId18"/>
    <p:sldId id="280" r:id="rId19"/>
    <p:sldId id="281" r:id="rId20"/>
    <p:sldId id="282" r:id="rId21"/>
    <p:sldId id="283" r:id="rId22"/>
    <p:sldId id="284" r:id="rId23"/>
    <p:sldId id="287" r:id="rId24"/>
    <p:sldId id="285" r:id="rId25"/>
    <p:sldId id="286" r:id="rId26"/>
    <p:sldId id="288" r:id="rId27"/>
    <p:sldId id="289" r:id="rId28"/>
    <p:sldId id="270" r:id="rId29"/>
  </p:sldIdLst>
  <p:sldSz cx="18288000" cy="10287000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Agrandir Narrow" panose="020B0604020202020204" charset="0"/>
      <p:regular r:id="rId35"/>
    </p:embeddedFont>
    <p:embeddedFont>
      <p:font typeface="Agrandir Narrow Bold" panose="020B0604020202020204" charset="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E59"/>
    <a:srgbClr val="2E9A9F"/>
    <a:srgbClr val="01558A"/>
    <a:srgbClr val="000000"/>
    <a:srgbClr val="000209"/>
    <a:srgbClr val="5187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83394" autoAdjust="0"/>
  </p:normalViewPr>
  <p:slideViewPr>
    <p:cSldViewPr>
      <p:cViewPr>
        <p:scale>
          <a:sx n="40" d="100"/>
          <a:sy n="40" d="100"/>
        </p:scale>
        <p:origin x="390" y="90"/>
      </p:cViewPr>
      <p:guideLst>
        <p:guide orient="horz" pos="3240"/>
        <p:guide pos="5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gif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05.03.2024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‹Nº›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dirty="0" smtClean="0"/>
              <a:t>Una señal es una función que contiene datos sobre un fenómeno determinado.</a:t>
            </a:r>
          </a:p>
          <a:p>
            <a:endParaRPr lang="es-419" dirty="0" smtClean="0"/>
          </a:p>
          <a:p>
            <a:r>
              <a:rPr lang="es-419" dirty="0" smtClean="0"/>
              <a:t>Tenemos distintos tipos de señales. Si lo analizamos desde el punto de vista de la </a:t>
            </a:r>
            <a:r>
              <a:rPr lang="es-419" i="1" dirty="0" smtClean="0"/>
              <a:t>variable independiente</a:t>
            </a:r>
            <a:r>
              <a:rPr lang="es-419" dirty="0" smtClean="0"/>
              <a:t>:</a:t>
            </a:r>
          </a:p>
          <a:p>
            <a:r>
              <a:rPr lang="es-419" sz="15000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● </a:t>
            </a:r>
            <a:r>
              <a:rPr lang="es-419" sz="15000" b="1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Señal continua: </a:t>
            </a:r>
            <a:r>
              <a:rPr lang="es-419" sz="15000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Tiene un valor para todos los valores de la variable independiente, x(t)</a:t>
            </a:r>
          </a:p>
          <a:p>
            <a:r>
              <a:rPr lang="es-419" sz="15000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● </a:t>
            </a:r>
            <a:r>
              <a:rPr lang="es-419" sz="15000" b="1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Señal discreta: </a:t>
            </a:r>
            <a:r>
              <a:rPr lang="es-419" sz="15000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Está definida para valores discretos de la variable independiente, x[n]</a:t>
            </a:r>
          </a:p>
          <a:p>
            <a:endParaRPr lang="es-419" sz="15000" kern="1200" dirty="0" smtClean="0">
              <a:solidFill>
                <a:srgbClr val="FFDE59"/>
              </a:solidFill>
              <a:latin typeface="Agrandir Narrow Bold"/>
              <a:ea typeface="+mn-ea"/>
              <a:cs typeface="+mn-cs"/>
            </a:endParaRPr>
          </a:p>
          <a:p>
            <a:r>
              <a:rPr lang="es-419" sz="15000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Si lo analizamos desde el punto de vista de la </a:t>
            </a:r>
            <a:r>
              <a:rPr lang="es-419" sz="15000" i="1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amplitud</a:t>
            </a:r>
            <a:r>
              <a:rPr lang="es-419" sz="15000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 de la señal:</a:t>
            </a:r>
          </a:p>
          <a:p>
            <a:r>
              <a:rPr lang="es-419" sz="15000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● </a:t>
            </a:r>
            <a:r>
              <a:rPr lang="es-419" sz="15000" b="1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Señal analógica</a:t>
            </a:r>
            <a:r>
              <a:rPr lang="es-419" sz="15000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: señal en la que la amplitud toma valores en un rango continuo (infinitos valores)</a:t>
            </a:r>
          </a:p>
          <a:p>
            <a:r>
              <a:rPr lang="es-419" sz="15000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● </a:t>
            </a:r>
            <a:r>
              <a:rPr lang="es-419" sz="15000" b="1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Señal digital: </a:t>
            </a:r>
            <a:r>
              <a:rPr lang="es-419" sz="15000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señal en la que la amplitud toma valores en un conjunto finito de valores</a:t>
            </a:r>
            <a:endParaRPr lang="es-419" sz="15000" kern="1200" dirty="0">
              <a:solidFill>
                <a:srgbClr val="FFDE59"/>
              </a:solidFill>
              <a:latin typeface="Agrandir Narrow Bold"/>
              <a:ea typeface="+mn-ea"/>
              <a:cs typeface="+mn-cs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974719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dirty="0" smtClean="0"/>
              <a:t>Aprendieron que podemos tener filtros analógicos,</a:t>
            </a:r>
            <a:r>
              <a:rPr lang="es-419" baseline="0" dirty="0" smtClean="0"/>
              <a:t> digitales y a diseñar a estos filtros según los requerimientos que uno tenga.</a:t>
            </a:r>
            <a:endParaRPr lang="es-419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292769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 </a:t>
            </a:r>
            <a:r>
              <a:rPr lang="es-419" sz="1200" b="1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filtro</a:t>
            </a:r>
            <a:r>
              <a:rPr lang="es-419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opera sobre señales y se basa en una operación matemática que toma una señal de entrada y la modifica produciendo una señal de salida con el objetivo de resaltar o atenuar ciertas características de la señal original de entrada. </a:t>
            </a:r>
          </a:p>
          <a:p>
            <a:endParaRPr lang="es-419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s-419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Los filtros cambian los componentes de frecuencia de las señales de tiempo reduciendo o amplificando algunas de ellas. En otras palabras, algunos componentes de frecuencia permanecen sin cambios, mientras que la amplitud de otros se reducen o se eliminan por completo de la señal.</a:t>
            </a:r>
            <a:endParaRPr lang="es-419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938136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Por eso, contamos con distintos tipos de filtros según que queremos realizar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419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Filtro pasa-bajos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419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Filtro pasa-altos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419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Filtro pasa-banda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419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Filtro rechaza-banda</a:t>
            </a:r>
            <a:endParaRPr lang="es-419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827590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dirty="0" smtClean="0"/>
              <a:t>Pensemos en un filtro analógico ideal sería un pulso unitario que permita mantener mis frecuencias de interés</a:t>
            </a:r>
            <a:r>
              <a:rPr lang="es-419" baseline="0" dirty="0" smtClean="0"/>
              <a:t> sin modificaciones y atenúe más allá de esas frecuencias que no son de mi interés.</a:t>
            </a:r>
          </a:p>
          <a:p>
            <a:endParaRPr lang="es-419" baseline="0" dirty="0" smtClean="0"/>
          </a:p>
          <a:p>
            <a:r>
              <a:rPr lang="es-419" baseline="0" dirty="0" smtClean="0"/>
              <a:t>Pero viendo a este pulso en tiempo (</a:t>
            </a:r>
            <a:r>
              <a:rPr lang="es-419" baseline="0" dirty="0" err="1" smtClean="0"/>
              <a:t>antitransformando</a:t>
            </a:r>
            <a:r>
              <a:rPr lang="es-419" baseline="0" dirty="0" smtClean="0"/>
              <a:t>) podemos ver que obtenemos la </a:t>
            </a:r>
            <a:r>
              <a:rPr lang="es-419" b="1" baseline="0" dirty="0" smtClean="0"/>
              <a:t>función </a:t>
            </a:r>
            <a:r>
              <a:rPr lang="es-419" b="1" baseline="0" dirty="0" err="1" smtClean="0"/>
              <a:t>sinc</a:t>
            </a:r>
            <a:r>
              <a:rPr lang="es-419" b="1" baseline="0" dirty="0" smtClean="0"/>
              <a:t> que no es causal, por ende no es realizable</a:t>
            </a:r>
            <a:endParaRPr lang="es-419" b="1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296724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b="0" dirty="0" smtClean="0"/>
              <a:t>Si quisiera hacer “realizable” al filtro, debería entonces</a:t>
            </a:r>
            <a:r>
              <a:rPr lang="es-419" b="0" baseline="0" dirty="0" smtClean="0"/>
              <a:t> multiplicar a esta función </a:t>
            </a:r>
            <a:r>
              <a:rPr lang="es-419" b="0" baseline="0" dirty="0" err="1" smtClean="0"/>
              <a:t>sinc</a:t>
            </a:r>
            <a:r>
              <a:rPr lang="es-419" b="0" baseline="0" dirty="0" smtClean="0"/>
              <a:t>() por el escalón unitario u(t) y agregarle un atraso en tiempo (</a:t>
            </a:r>
            <a:r>
              <a:rPr lang="es-419" b="0" baseline="0" dirty="0" err="1" smtClean="0"/>
              <a:t>t</a:t>
            </a:r>
            <a:r>
              <a:rPr lang="es-419" sz="1050" b="0" baseline="0" dirty="0" err="1" smtClean="0"/>
              <a:t>d</a:t>
            </a:r>
            <a:r>
              <a:rPr lang="es-419" sz="1050" b="0" baseline="0" dirty="0" smtClean="0"/>
              <a:t>). Se pueden ver efectos de “borde” en el diseño espectral de este filtro por ende no llegamos aún al “mejor diseño” para aplicarle a una señal</a:t>
            </a:r>
            <a:endParaRPr lang="es-419" b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885391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b="0" dirty="0" smtClean="0"/>
              <a:t>Por eso, debemos</a:t>
            </a:r>
            <a:r>
              <a:rPr lang="es-419" b="0" baseline="0" dirty="0" smtClean="0"/>
              <a:t> “jugar” con algún parámetro (como </a:t>
            </a:r>
            <a:r>
              <a:rPr lang="es-419" b="0" baseline="0" dirty="0" err="1" smtClean="0"/>
              <a:t>td</a:t>
            </a:r>
            <a:r>
              <a:rPr lang="es-419" b="0" baseline="0" dirty="0" smtClean="0"/>
              <a:t>) que nos permita mejorar esta respuesta </a:t>
            </a:r>
            <a:r>
              <a:rPr lang="es-419" b="0" baseline="0" dirty="0" err="1" smtClean="0"/>
              <a:t>frecuencial</a:t>
            </a:r>
            <a:r>
              <a:rPr lang="es-419" b="0" baseline="0" dirty="0" smtClean="0"/>
              <a:t> del filtro.</a:t>
            </a:r>
          </a:p>
          <a:p>
            <a:endParaRPr lang="es-419" b="0" baseline="0" dirty="0" smtClean="0"/>
          </a:p>
          <a:p>
            <a:r>
              <a:rPr lang="es-419" b="0" baseline="0" dirty="0" smtClean="0"/>
              <a:t>Recordando los parámetros que debo </a:t>
            </a:r>
            <a:r>
              <a:rPr lang="es-419" b="0" baseline="0" dirty="0" err="1" smtClean="0"/>
              <a:t>setear</a:t>
            </a:r>
            <a:r>
              <a:rPr lang="es-419" b="0" baseline="0" dirty="0" smtClean="0"/>
              <a:t> de un filtro: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419" b="0" dirty="0" smtClean="0"/>
              <a:t>Banda de atenuación: ganancia debajo de </a:t>
            </a:r>
            <a:r>
              <a:rPr lang="es-419" b="0" dirty="0" err="1" smtClean="0"/>
              <a:t>δs</a:t>
            </a:r>
            <a:endParaRPr lang="es-419" b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419" b="0" dirty="0" smtClean="0"/>
              <a:t>Banda de paso: ganancia entre 1-δp y 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419" b="0" dirty="0" err="1" smtClean="0"/>
              <a:t>δp</a:t>
            </a:r>
            <a:r>
              <a:rPr lang="es-419" b="0" dirty="0" smtClean="0"/>
              <a:t>: </a:t>
            </a:r>
            <a:r>
              <a:rPr lang="es-419" b="0" dirty="0" err="1" smtClean="0"/>
              <a:t>ripple</a:t>
            </a:r>
            <a:r>
              <a:rPr lang="es-419" b="0" dirty="0" smtClean="0"/>
              <a:t> de la banda de paso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419" b="0" dirty="0" err="1" smtClean="0"/>
              <a:t>wp</a:t>
            </a:r>
            <a:r>
              <a:rPr lang="es-419" b="0" dirty="0" smtClean="0"/>
              <a:t>: frecuencia límite de la banda de paso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419" b="0" dirty="0" err="1" smtClean="0"/>
              <a:t>ws</a:t>
            </a:r>
            <a:r>
              <a:rPr lang="es-419" b="0" dirty="0" smtClean="0"/>
              <a:t>: frecuencia límite de la banda de atenuación o rechazo</a:t>
            </a:r>
            <a:endParaRPr lang="es-419" b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107403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b="0" dirty="0" smtClean="0"/>
              <a:t>Si tomamos a H(s) racional, a estos</a:t>
            </a:r>
            <a:r>
              <a:rPr lang="es-419" b="0" baseline="0" dirty="0" smtClean="0"/>
              <a:t> filtros también lo podemos representar mediante sus ceros (Z) y polos (lambda) que toman en cuenta cómo es el comportamiento del filtro atenuando y amplificando ciertas frecuencias. Se representan gráficamente en el gráfico que se puede observar acá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180521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b="0" baseline="0" dirty="0" smtClean="0"/>
              <a:t>Entonces así, tomando en cuenta estas características podemos diseñar distintos tipos de filtros a partir de un “modelo” de H(s) realizables (causales) y con H(s) racional.</a:t>
            </a:r>
          </a:p>
          <a:p>
            <a:endParaRPr lang="es-419" b="0" baseline="0" dirty="0" smtClean="0"/>
          </a:p>
          <a:p>
            <a:endParaRPr lang="es-419" b="0" baseline="0" dirty="0" smtClean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1B2431-D351-4C6E-A3CF-9DFAC0E3E050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65129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b="0" dirty="0" smtClean="0"/>
              <a:t>Traigamos de ejemplo a cómo es uno de estos “modelos” de H(s) racional</a:t>
            </a:r>
            <a:r>
              <a:rPr lang="es-419" b="0" baseline="0" dirty="0" smtClean="0"/>
              <a:t> en el filtro </a:t>
            </a:r>
            <a:r>
              <a:rPr lang="es-419" b="0" baseline="0" dirty="0" err="1" smtClean="0"/>
              <a:t>Butterworth</a:t>
            </a:r>
            <a:r>
              <a:rPr lang="es-419" b="0" baseline="0" dirty="0" smtClean="0"/>
              <a:t> que van a ver que vamos a utilizar bastante en esta materia.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1B2431-D351-4C6E-A3CF-9DFAC0E3E050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22212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dirty="0" smtClean="0"/>
              <a:t>Vayamos al</a:t>
            </a:r>
            <a:r>
              <a:rPr lang="es-419" baseline="0" dirty="0" smtClean="0"/>
              <a:t> mundo que en realidad más nos va a interesar manipular </a:t>
            </a:r>
            <a:r>
              <a:rPr lang="es-419" baseline="0" dirty="0" smtClean="0">
                <a:sym typeface="Wingdings" panose="05000000000000000000" pitchFamily="2" charset="2"/>
              </a:rPr>
              <a:t> FILTROS DIGITALES</a:t>
            </a:r>
          </a:p>
          <a:p>
            <a:endParaRPr lang="es-419" b="0" baseline="0" dirty="0" smtClean="0">
              <a:sym typeface="Wingdings" panose="05000000000000000000" pitchFamily="2" charset="2"/>
            </a:endParaRPr>
          </a:p>
          <a:p>
            <a:r>
              <a:rPr lang="es-419" b="0" dirty="0" smtClean="0"/>
              <a:t>Si suponemos un sistema LTID descripto por</a:t>
            </a:r>
            <a:r>
              <a:rPr lang="es-419" b="0" baseline="0" dirty="0" smtClean="0"/>
              <a:t> la ecuación que vemos en la filmina, tenemos dos tipos de filtros:</a:t>
            </a:r>
          </a:p>
          <a:p>
            <a:pPr marL="228600" indent="-228600">
              <a:buFont typeface="+mj-lt"/>
              <a:buAutoNum type="arabicPeriod"/>
            </a:pPr>
            <a:r>
              <a:rPr lang="es-419" b="0" i="1" baseline="0" dirty="0" smtClean="0"/>
              <a:t>Filtros FIR: </a:t>
            </a:r>
            <a:r>
              <a:rPr lang="es-419" b="0" baseline="0" dirty="0" err="1" smtClean="0"/>
              <a:t>ak</a:t>
            </a:r>
            <a:r>
              <a:rPr lang="es-419" b="0" baseline="0" dirty="0" smtClean="0"/>
              <a:t> = 0 para k = 1, 2, ..., K → </a:t>
            </a:r>
            <a:r>
              <a:rPr lang="es-419" b="1" baseline="0" dirty="0" smtClean="0"/>
              <a:t>tienen respuesta al impulso finita</a:t>
            </a:r>
          </a:p>
          <a:p>
            <a:pPr marL="228600" indent="-228600">
              <a:buFont typeface="+mj-lt"/>
              <a:buAutoNum type="arabicPeriod"/>
            </a:pPr>
            <a:r>
              <a:rPr lang="es-419" b="0" i="1" baseline="0" dirty="0" smtClean="0"/>
              <a:t>Filtros IIR: </a:t>
            </a:r>
            <a:r>
              <a:rPr lang="es-419" b="0" baseline="0" dirty="0" smtClean="0"/>
              <a:t>algún </a:t>
            </a:r>
            <a:r>
              <a:rPr lang="es-419" b="0" baseline="0" dirty="0" err="1" smtClean="0"/>
              <a:t>ak</a:t>
            </a:r>
            <a:r>
              <a:rPr lang="es-419" b="0" baseline="0" dirty="0" smtClean="0"/>
              <a:t> ≠ 0 →</a:t>
            </a:r>
            <a:r>
              <a:rPr lang="es-419" b="1" baseline="0" dirty="0" smtClean="0"/>
              <a:t> tienen respuesta al impulso infinita</a:t>
            </a:r>
            <a:endParaRPr lang="es-419" b="1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1B2431-D351-4C6E-A3CF-9DFAC0E3E050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58983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sz="15000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Por otro lado, tenemos un</a:t>
            </a:r>
            <a:r>
              <a:rPr lang="es-419" sz="15000" kern="1200" baseline="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a clasificación sobre la señal que evalúa cuánto “conocemos” de la señal:</a:t>
            </a:r>
          </a:p>
          <a:p>
            <a:r>
              <a:rPr lang="es-419" sz="15000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● </a:t>
            </a:r>
            <a:r>
              <a:rPr lang="es-419" sz="15000" b="1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Señal determinística: </a:t>
            </a:r>
            <a:r>
              <a:rPr lang="es-419" sz="15000" b="0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Cuando</a:t>
            </a:r>
            <a:r>
              <a:rPr lang="es-419" sz="15000" b="0" kern="1200" baseline="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 s</a:t>
            </a:r>
            <a:r>
              <a:rPr lang="es-419" sz="15000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e conoce completamente, ya sea gráficamente o mediante una fórmula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419" sz="15000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● </a:t>
            </a:r>
            <a:r>
              <a:rPr lang="es-419" sz="15000" b="1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Señal probabilística: </a:t>
            </a:r>
            <a:r>
              <a:rPr lang="es-419" sz="15000" b="0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N</a:t>
            </a:r>
            <a:r>
              <a:rPr lang="es-419" sz="15000" kern="1200" dirty="0" smtClean="0">
                <a:solidFill>
                  <a:srgbClr val="FFDE59"/>
                </a:solidFill>
                <a:latin typeface="Agrandir Narrow Bold"/>
                <a:ea typeface="+mn-ea"/>
                <a:cs typeface="+mn-cs"/>
              </a:rPr>
              <a:t>o se puede predecir con precisión, pero sí mediante una descripción probabilística</a:t>
            </a:r>
            <a:endParaRPr lang="es-419" sz="15000" kern="1200" dirty="0">
              <a:solidFill>
                <a:srgbClr val="FFDE59"/>
              </a:solidFill>
              <a:latin typeface="Agrandir Narrow Bold"/>
              <a:ea typeface="+mn-ea"/>
              <a:cs typeface="+mn-cs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469693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b="0" dirty="0" smtClean="0"/>
              <a:t>Como el objetivo es tener una ventana rectangular de duración infinita (no sería FIR),</a:t>
            </a:r>
            <a:r>
              <a:rPr lang="es-419" b="0" baseline="0" dirty="0" smtClean="0"/>
              <a:t> debemos pensar en una ventana que tenga un ancho de banda angosto (lóbulo principal) y lóbulos laterales pequeños.</a:t>
            </a:r>
          </a:p>
          <a:p>
            <a:endParaRPr lang="es-419" b="0" baseline="0" dirty="0" smtClean="0"/>
          </a:p>
          <a:p>
            <a:r>
              <a:rPr lang="es-419" b="0" baseline="0" dirty="0" smtClean="0"/>
              <a:t>Entonces se puede asumir el uso de ventana rectangular sobre la respuesta al impulso. Así tenemos nuevamente distintos “modelos” de ventanas que podemos usar</a:t>
            </a:r>
            <a:endParaRPr lang="es-419" b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1B2431-D351-4C6E-A3CF-9DFAC0E3E050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61095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 b="1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1B2431-D351-4C6E-A3CF-9DFAC0E3E050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9672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 b="1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1B2431-D351-4C6E-A3CF-9DFAC0E3E050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8317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b="0" dirty="0" smtClean="0"/>
              <a:t>Debido a que algunos datos deben pasar a través del filtro antes de que se pueda crear la salida, existe un retraso en la creación de la</a:t>
            </a:r>
          </a:p>
          <a:p>
            <a:r>
              <a:rPr lang="es-419" b="0" dirty="0" smtClean="0"/>
              <a:t>serie de tiempo de salida (y) en comparación con la serie de tiempo de entrada (x).</a:t>
            </a:r>
          </a:p>
          <a:p>
            <a:endParaRPr lang="es-419" b="0" dirty="0" smtClean="0"/>
          </a:p>
          <a:p>
            <a:r>
              <a:rPr lang="es-419" b="0" dirty="0" smtClean="0"/>
              <a:t>A través del filtrado “forward-</a:t>
            </a:r>
            <a:r>
              <a:rPr lang="es-419" b="0" dirty="0" err="1" smtClean="0"/>
              <a:t>backward</a:t>
            </a:r>
            <a:r>
              <a:rPr lang="es-419" b="0" dirty="0" smtClean="0"/>
              <a:t>", se puede eliminar el retraso de tiempo en la serie de tiempo de salida. Después de filtrar</a:t>
            </a:r>
          </a:p>
          <a:p>
            <a:r>
              <a:rPr lang="es-419" b="0" dirty="0" smtClean="0"/>
              <a:t>x(n) para obtener la salida y(n), puede filtrar y(n) nuevamente, en primer lugar, y (los puntos de datos en n) se invierten y luego se ingresan al filtro para filtrar.</a:t>
            </a:r>
            <a:endParaRPr lang="es-419" b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1B2431-D351-4C6E-A3CF-9DFAC0E3E050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92893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1B2431-D351-4C6E-A3CF-9DFAC0E3E050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244575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dirty="0" smtClean="0"/>
              <a:t>Sabiendo</a:t>
            </a:r>
            <a:r>
              <a:rPr lang="es-419" baseline="0" dirty="0" smtClean="0"/>
              <a:t> esto … ¿qué tipo de señal sería una “</a:t>
            </a:r>
            <a:r>
              <a:rPr lang="es-419" i="1" baseline="0" dirty="0" smtClean="0"/>
              <a:t>señal biomédica</a:t>
            </a:r>
            <a:r>
              <a:rPr lang="es-419" i="0" baseline="0" dirty="0" smtClean="0"/>
              <a:t>”? </a:t>
            </a:r>
          </a:p>
          <a:p>
            <a:endParaRPr lang="es-419" i="0" baseline="0" dirty="0" smtClean="0"/>
          </a:p>
          <a:p>
            <a:pPr algn="l"/>
            <a:r>
              <a:rPr lang="es-419" i="0" baseline="0" dirty="0" smtClean="0"/>
              <a:t>Y una pregunta más interesante sería ¿cómo vamos a considerar las señales biomédicas para </a:t>
            </a:r>
            <a:r>
              <a:rPr lang="es-419" i="1" baseline="0" dirty="0" smtClean="0"/>
              <a:t>procesarla</a:t>
            </a:r>
            <a:r>
              <a:rPr lang="es-419" i="0" baseline="0" dirty="0" smtClean="0"/>
              <a:t>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805806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dirty="0" smtClean="0"/>
              <a:t>Bueno … son preguntas que iremos respondiendo en estos días que estamos introduciendo</a:t>
            </a:r>
            <a:r>
              <a:rPr lang="es-419" baseline="0" dirty="0" smtClean="0"/>
              <a:t> a la materia y entendiendo más a las </a:t>
            </a:r>
            <a:r>
              <a:rPr lang="es-419" baseline="0" dirty="0" err="1" smtClean="0"/>
              <a:t>bioseñales</a:t>
            </a:r>
            <a:endParaRPr lang="es-419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610789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dirty="0" smtClean="0"/>
              <a:t>Retomemos</a:t>
            </a:r>
            <a:r>
              <a:rPr lang="es-419" baseline="0" dirty="0" smtClean="0"/>
              <a:t> al concepto de las señales biomédicas</a:t>
            </a:r>
            <a:endParaRPr lang="es-419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82021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dirty="0" smtClean="0"/>
              <a:t>Retomemos</a:t>
            </a:r>
            <a:r>
              <a:rPr lang="es-419" baseline="0" dirty="0" smtClean="0"/>
              <a:t> al concepto de las señales biomédicas. </a:t>
            </a:r>
          </a:p>
          <a:p>
            <a:endParaRPr lang="es-419" baseline="0" dirty="0" smtClean="0"/>
          </a:p>
          <a:p>
            <a:r>
              <a:rPr lang="es-419" baseline="0" dirty="0" smtClean="0"/>
              <a:t>En la próxima clase profundizaremos en este concepto pero ahora quiero que piensen qué es lo que ven de “diferente” en estas 3 señales (ya conocidas por materias como fisiología ¿?)</a:t>
            </a:r>
          </a:p>
          <a:p>
            <a:endParaRPr lang="es-419" baseline="0" dirty="0" smtClean="0"/>
          </a:p>
          <a:p>
            <a:r>
              <a:rPr lang="es-419" baseline="0" dirty="0" smtClean="0"/>
              <a:t>EEG (electroencefalograma) – ECG (electrocardiograma) – EMG (</a:t>
            </a:r>
            <a:r>
              <a:rPr lang="es-419" baseline="0" dirty="0" err="1" smtClean="0"/>
              <a:t>electromiograma</a:t>
            </a:r>
            <a:r>
              <a:rPr lang="es-419" baseline="0" dirty="0" smtClean="0"/>
              <a:t>) </a:t>
            </a:r>
            <a:r>
              <a:rPr lang="es-419" baseline="0" dirty="0" smtClean="0">
                <a:sym typeface="Wingdings" panose="05000000000000000000" pitchFamily="2" charset="2"/>
              </a:rPr>
              <a:t> Vamos a saber más de ellas más adelante </a:t>
            </a:r>
            <a:endParaRPr lang="es-419" baseline="0" dirty="0" smtClean="0"/>
          </a:p>
          <a:p>
            <a:endParaRPr lang="es-419" baseline="0" dirty="0" smtClean="0"/>
          </a:p>
          <a:p>
            <a:r>
              <a:rPr lang="es-419" baseline="0" dirty="0" smtClean="0"/>
              <a:t>&gt;&gt; </a:t>
            </a:r>
            <a:r>
              <a:rPr lang="es-419" b="1" baseline="0" dirty="0" smtClean="0"/>
              <a:t>Respuesta: </a:t>
            </a:r>
            <a:r>
              <a:rPr lang="es-419" baseline="0" dirty="0" smtClean="0"/>
              <a:t>¡La </a:t>
            </a:r>
            <a:r>
              <a:rPr lang="es-419" i="1" baseline="0" dirty="0" smtClean="0"/>
              <a:t>forma de la señal</a:t>
            </a:r>
            <a:r>
              <a:rPr lang="es-419" i="0" baseline="0" dirty="0" smtClean="0"/>
              <a:t> es lo que es distinto</a:t>
            </a:r>
            <a:r>
              <a:rPr lang="es-419" baseline="0" dirty="0" smtClean="0"/>
              <a:t>! </a:t>
            </a:r>
          </a:p>
          <a:p>
            <a:endParaRPr lang="es-419" baseline="0" dirty="0" smtClean="0"/>
          </a:p>
          <a:p>
            <a:r>
              <a:rPr lang="es-419" baseline="0" dirty="0" smtClean="0"/>
              <a:t>¿Qué es “</a:t>
            </a:r>
            <a:r>
              <a:rPr lang="es-419" i="1" baseline="0" dirty="0" smtClean="0"/>
              <a:t>forma”</a:t>
            </a:r>
            <a:r>
              <a:rPr lang="es-419" i="0" baseline="0" dirty="0" smtClean="0"/>
              <a:t>? Bueno, le decimos a </a:t>
            </a:r>
            <a:r>
              <a:rPr lang="es-419" i="1" baseline="0" dirty="0" smtClean="0"/>
              <a:t>forma</a:t>
            </a:r>
            <a:r>
              <a:rPr lang="es-419" i="0" baseline="0" dirty="0" smtClean="0"/>
              <a:t> en realidad a lo que es cómo cambia su amplitud a lo largo del tiempo. Por ejemplo, la señal de ECG tiene una forma muy característica que podríamos interpretar que temporalmente es “más lenta” que lo que se ve en EMG (“pastito”). </a:t>
            </a:r>
            <a:endParaRPr lang="es-419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115547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dirty="0" smtClean="0"/>
              <a:t>Entonces, ¿qué</a:t>
            </a:r>
            <a:r>
              <a:rPr lang="es-419" baseline="0" dirty="0" smtClean="0"/>
              <a:t> herramienta matemática aprendieron en Señales y Sistemas que puede ayudarnos a cuantificar lo lenta o rápida que es una señal?</a:t>
            </a:r>
            <a:endParaRPr lang="es-419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9478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dirty="0" smtClean="0"/>
              <a:t>La Transformada de Fourier es una de las tantas transformadas</a:t>
            </a:r>
            <a:r>
              <a:rPr lang="es-419" baseline="0" dirty="0" smtClean="0"/>
              <a:t> que vieron en </a:t>
            </a:r>
            <a:r>
              <a:rPr lang="es-419" baseline="0" dirty="0" err="1" smtClean="0"/>
              <a:t>SyS</a:t>
            </a:r>
            <a:r>
              <a:rPr lang="es-419" baseline="0" dirty="0" smtClean="0"/>
              <a:t>. Es una transformación matemática empleada para transformar señales entre el dominio del tiempo y el dominio de la frecuencia (espectral). Nos permite entonces analizar cómo la señal se puede representar con una suma de infinitos senos y cosenos de distintas frecuencias de oscilación.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753151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dirty="0" smtClean="0"/>
              <a:t>Volviendo a lo que aprendieron en la materia anterior de Señales y Sistemas, retomemos un concepto que sabemos que vieron con bastante</a:t>
            </a:r>
            <a:r>
              <a:rPr lang="es-419" baseline="0" dirty="0" smtClean="0"/>
              <a:t> profundidad: FILTROS</a:t>
            </a:r>
            <a:endParaRPr lang="es-419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09475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/>
        </p:nvGrpSpPr>
        <p:grpSpPr>
          <a:xfrm>
            <a:off x="11201400" y="8801100"/>
            <a:ext cx="5643181" cy="384721"/>
            <a:chOff x="9982199" y="8077846"/>
            <a:chExt cx="5643181" cy="384721"/>
          </a:xfrm>
        </p:grpSpPr>
        <p:sp>
          <p:nvSpPr>
            <p:cNvPr id="3" name="AutoShape 3"/>
            <p:cNvSpPr/>
            <p:nvPr/>
          </p:nvSpPr>
          <p:spPr>
            <a:xfrm>
              <a:off x="9982199" y="8241631"/>
              <a:ext cx="5643181" cy="0"/>
            </a:xfrm>
            <a:prstGeom prst="line">
              <a:avLst/>
            </a:prstGeom>
            <a:ln w="1079500" cap="rnd">
              <a:solidFill>
                <a:srgbClr val="FFDE59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10243037" y="8077846"/>
              <a:ext cx="5121506" cy="384721"/>
            </a:xfrm>
            <a:prstGeom prst="rect">
              <a:avLst/>
            </a:prstGeom>
          </p:spPr>
          <p:txBody>
            <a:bodyPr lIns="0" tIns="0" rIns="0" bIns="0" rtlCol="0" anchor="ctr">
              <a:spAutoFit/>
            </a:bodyPr>
            <a:lstStyle/>
            <a:p>
              <a:pPr algn="ctr">
                <a:lnSpc>
                  <a:spcPts val="2995"/>
                </a:lnSpc>
              </a:pPr>
              <a:r>
                <a:rPr lang="en-US" sz="2995" dirty="0" err="1">
                  <a:solidFill>
                    <a:srgbClr val="000000"/>
                  </a:solidFill>
                  <a:latin typeface="Agrandir Narrow Bold"/>
                </a:rPr>
                <a:t>Bioingeniería</a:t>
              </a:r>
              <a:r>
                <a:rPr lang="en-US" sz="2995" dirty="0">
                  <a:solidFill>
                    <a:srgbClr val="000000"/>
                  </a:solidFill>
                  <a:latin typeface="Agrandir Narrow Bold"/>
                </a:rPr>
                <a:t> - 2024 Q1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533400" y="419100"/>
            <a:ext cx="3047911" cy="1496626"/>
          </a:xfrm>
          <a:custGeom>
            <a:avLst/>
            <a:gdLst/>
            <a:ahLst/>
            <a:cxnLst/>
            <a:rect l="l" t="t" r="r" b="b"/>
            <a:pathLst>
              <a:path w="3047911" h="1496626">
                <a:moveTo>
                  <a:pt x="0" y="0"/>
                </a:moveTo>
                <a:lnTo>
                  <a:pt x="3047911" y="0"/>
                </a:lnTo>
                <a:lnTo>
                  <a:pt x="3047911" y="1496625"/>
                </a:lnTo>
                <a:lnTo>
                  <a:pt x="0" y="14966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966011" y="638175"/>
            <a:ext cx="11286362" cy="7477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999"/>
              </a:lnSpc>
            </a:pPr>
            <a:r>
              <a:rPr lang="en-US" sz="7000" dirty="0">
                <a:solidFill>
                  <a:srgbClr val="2E9A9F"/>
                </a:solidFill>
                <a:latin typeface="Agrandir Narrow Bold"/>
              </a:rPr>
              <a:t>16.63</a:t>
            </a:r>
          </a:p>
          <a:p>
            <a:pPr algn="r">
              <a:lnSpc>
                <a:spcPts val="11399"/>
              </a:lnSpc>
            </a:pPr>
            <a:r>
              <a:rPr lang="en-US" sz="9499" dirty="0">
                <a:solidFill>
                  <a:srgbClr val="FFFFFF"/>
                </a:solidFill>
                <a:latin typeface="Agrandir Narrow Bold"/>
              </a:rPr>
              <a:t>PROCESAMIENTO</a:t>
            </a:r>
          </a:p>
          <a:p>
            <a:pPr algn="r">
              <a:lnSpc>
                <a:spcPts val="13199"/>
              </a:lnSpc>
            </a:pPr>
            <a:r>
              <a:rPr lang="en-US" sz="12000" dirty="0">
                <a:solidFill>
                  <a:srgbClr val="FFFFFF"/>
                </a:solidFill>
                <a:latin typeface="Agrandir Narrow Bold"/>
              </a:rPr>
              <a:t>DE SEÑALES</a:t>
            </a:r>
          </a:p>
          <a:p>
            <a:pPr algn="r">
              <a:lnSpc>
                <a:spcPts val="13199"/>
              </a:lnSpc>
            </a:pPr>
            <a:r>
              <a:rPr lang="en-US" sz="11500" dirty="0">
                <a:solidFill>
                  <a:srgbClr val="FFFFFF"/>
                </a:solidFill>
                <a:latin typeface="Agrandir Narrow Bold"/>
              </a:rPr>
              <a:t>E </a:t>
            </a:r>
            <a:r>
              <a:rPr lang="en-US" sz="11500" dirty="0">
                <a:solidFill>
                  <a:schemeClr val="bg1"/>
                </a:solidFill>
                <a:latin typeface="Agrandir Narrow Bold"/>
              </a:rPr>
              <a:t>IMÁGENES</a:t>
            </a:r>
          </a:p>
          <a:p>
            <a:pPr marL="0" lvl="0" indent="0" algn="r">
              <a:lnSpc>
                <a:spcPts val="10799"/>
              </a:lnSpc>
              <a:spcBef>
                <a:spcPct val="0"/>
              </a:spcBef>
            </a:pPr>
            <a:r>
              <a:rPr lang="en-US" sz="11000" dirty="0">
                <a:solidFill>
                  <a:srgbClr val="FFFFFF"/>
                </a:solidFill>
                <a:latin typeface="Agrandir Narrow Bold"/>
              </a:rPr>
              <a:t>BIOMÉDICAS</a:t>
            </a:r>
          </a:p>
        </p:txBody>
      </p:sp>
      <p:grpSp>
        <p:nvGrpSpPr>
          <p:cNvPr id="12" name="Grupo 11"/>
          <p:cNvGrpSpPr/>
          <p:nvPr/>
        </p:nvGrpSpPr>
        <p:grpSpPr>
          <a:xfrm>
            <a:off x="-1371600" y="1485900"/>
            <a:ext cx="9144001" cy="8439150"/>
            <a:chOff x="-1371600" y="1485900"/>
            <a:chExt cx="9144001" cy="8439150"/>
          </a:xfrm>
        </p:grpSpPr>
        <p:sp>
          <p:nvSpPr>
            <p:cNvPr id="8" name="Freeform 8"/>
            <p:cNvSpPr/>
            <p:nvPr/>
          </p:nvSpPr>
          <p:spPr>
            <a:xfrm>
              <a:off x="3657601" y="3495832"/>
              <a:ext cx="4114800" cy="6429218"/>
            </a:xfrm>
            <a:prstGeom prst="flowChartAlternateProcess">
              <a:avLst/>
            </a:prstGeom>
            <a:blipFill>
              <a:blip r:embed="rId3"/>
              <a:srcRect/>
              <a:stretch>
                <a:fillRect l="-1673" t="-815" r="-164557"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-1371600" y="3987809"/>
              <a:ext cx="5729799" cy="5796523"/>
            </a:xfrm>
            <a:custGeom>
              <a:avLst/>
              <a:gdLst/>
              <a:ahLst/>
              <a:cxnLst/>
              <a:rect l="l" t="t" r="r" b="b"/>
              <a:pathLst>
                <a:path w="5729799" h="5796523">
                  <a:moveTo>
                    <a:pt x="0" y="0"/>
                  </a:moveTo>
                  <a:lnTo>
                    <a:pt x="5729799" y="0"/>
                  </a:lnTo>
                  <a:lnTo>
                    <a:pt x="5729799" y="5796523"/>
                  </a:lnTo>
                  <a:lnTo>
                    <a:pt x="0" y="57965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6238" r="-40825"/>
              </a:stretch>
            </a:blipFill>
          </p:spPr>
        </p:sp>
        <p:sp>
          <p:nvSpPr>
            <p:cNvPr id="10" name="Freeform 8"/>
            <p:cNvSpPr/>
            <p:nvPr/>
          </p:nvSpPr>
          <p:spPr>
            <a:xfrm>
              <a:off x="3657601" y="4914900"/>
              <a:ext cx="4114800" cy="2724150"/>
            </a:xfrm>
            <a:prstGeom prst="flowChartAlternateProcess">
              <a:avLst/>
            </a:prstGeom>
            <a:blipFill>
              <a:blip r:embed="rId3"/>
              <a:srcRect/>
              <a:stretch>
                <a:fillRect l="-1673" t="-54016" r="-164557" b="-83915"/>
              </a:stretch>
            </a:blipFill>
          </p:spPr>
        </p:sp>
        <p:sp>
          <p:nvSpPr>
            <p:cNvPr id="11" name="Freeform 8"/>
            <p:cNvSpPr/>
            <p:nvPr/>
          </p:nvSpPr>
          <p:spPr>
            <a:xfrm>
              <a:off x="3657600" y="1485900"/>
              <a:ext cx="4114800" cy="3657600"/>
            </a:xfrm>
            <a:prstGeom prst="triangle">
              <a:avLst/>
            </a:prstGeom>
            <a:blipFill>
              <a:blip r:embed="rId3"/>
              <a:srcRect/>
              <a:stretch>
                <a:fillRect l="-1672" t="53523" r="-164559" b="-130731"/>
              </a:stretch>
            </a:blipFill>
          </p:spPr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4"/>
          <p:cNvSpPr txBox="1"/>
          <p:nvPr/>
        </p:nvSpPr>
        <p:spPr>
          <a:xfrm>
            <a:off x="1505644" y="2681288"/>
            <a:ext cx="15276713" cy="4924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10000" dirty="0" smtClean="0">
                <a:solidFill>
                  <a:schemeClr val="bg1"/>
                </a:solidFill>
                <a:latin typeface="Agrandir Narrow Bold"/>
              </a:rPr>
              <a:t>¿CÓMO </a:t>
            </a:r>
            <a:r>
              <a:rPr lang="en-US" sz="10000" dirty="0" smtClean="0">
                <a:solidFill>
                  <a:schemeClr val="bg1"/>
                </a:solidFill>
                <a:latin typeface="Agrandir Narrow Bold"/>
              </a:rPr>
              <a:t>ANALIZO</a:t>
            </a:r>
          </a:p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10000" dirty="0" smtClean="0">
                <a:solidFill>
                  <a:srgbClr val="01558A"/>
                </a:solidFill>
                <a:latin typeface="Agrandir Narrow Bold"/>
              </a:rPr>
              <a:t>CUÁN </a:t>
            </a:r>
            <a:r>
              <a:rPr lang="en-US" sz="10000" dirty="0" smtClean="0">
                <a:solidFill>
                  <a:srgbClr val="FFDE59"/>
                </a:solidFill>
                <a:latin typeface="Agrandir Narrow Bold"/>
              </a:rPr>
              <a:t>LENTO/RÁPIDO</a:t>
            </a:r>
            <a:r>
              <a:rPr lang="en-US" sz="10000" dirty="0" smtClean="0">
                <a:solidFill>
                  <a:srgbClr val="01558A"/>
                </a:solidFill>
                <a:latin typeface="Agrandir Narrow Bold"/>
              </a:rPr>
              <a:t> </a:t>
            </a:r>
            <a:r>
              <a:rPr lang="en-US" sz="10000" dirty="0" smtClean="0">
                <a:solidFill>
                  <a:schemeClr val="bg1"/>
                </a:solidFill>
                <a:latin typeface="Agrandir Narrow Bold"/>
              </a:rPr>
              <a:t>EVOLUCIONA EN TIEMPO</a:t>
            </a:r>
          </a:p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10000" dirty="0" smtClean="0">
                <a:solidFill>
                  <a:schemeClr val="bg1"/>
                </a:solidFill>
                <a:latin typeface="Agrandir Narrow Bold"/>
              </a:rPr>
              <a:t>UNA SEÑAL?</a:t>
            </a:r>
            <a:endParaRPr lang="en-US" sz="10000" dirty="0">
              <a:solidFill>
                <a:schemeClr val="bg1"/>
              </a:solidFill>
              <a:latin typeface="Agrandir Narrow Bold"/>
            </a:endParaRPr>
          </a:p>
        </p:txBody>
      </p:sp>
    </p:spTree>
    <p:extLst>
      <p:ext uri="{BB962C8B-B14F-4D97-AF65-F5344CB8AC3E}">
        <p14:creationId xmlns:p14="http://schemas.microsoft.com/office/powerpoint/2010/main" val="3521058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2942" y="2247900"/>
            <a:ext cx="3634093" cy="1357312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2791139" y="647700"/>
            <a:ext cx="12705722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7000" dirty="0" smtClean="0">
                <a:solidFill>
                  <a:srgbClr val="2E9A9F"/>
                </a:solidFill>
                <a:latin typeface="Agrandir Narrow Bold" panose="020B0604020202020204" charset="0"/>
              </a:rPr>
              <a:t>TRANSFORMADA DE FOURIER</a:t>
            </a:r>
            <a:endParaRPr lang="es-419" sz="7000" dirty="0">
              <a:solidFill>
                <a:srgbClr val="2E9A9F"/>
              </a:solidFill>
              <a:latin typeface="Agrandir Narrow Bold" panose="020B060402020202020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773" y="4005782"/>
            <a:ext cx="7712429" cy="53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403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Resultado de imagen para will smith this meme | Will smith meme, Will smith,  Rage fac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6818" y="2324100"/>
            <a:ext cx="4648200" cy="6993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/>
          <p:cNvSpPr txBox="1"/>
          <p:nvPr/>
        </p:nvSpPr>
        <p:spPr>
          <a:xfrm>
            <a:off x="6342858" y="2991970"/>
            <a:ext cx="8983550" cy="27853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17500" dirty="0" smtClean="0">
                <a:solidFill>
                  <a:srgbClr val="2E9A9F"/>
                </a:solidFill>
                <a:latin typeface="Agrandir Narrow Bold" panose="020B0604020202020204" charset="0"/>
              </a:rPr>
              <a:t>FILTROS</a:t>
            </a:r>
            <a:endParaRPr lang="es-419" sz="17500" dirty="0">
              <a:solidFill>
                <a:srgbClr val="2E9A9F"/>
              </a:solidFill>
              <a:latin typeface="Agrandir Narrow Bold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8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9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0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1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2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6342858" y="2991970"/>
            <a:ext cx="8983550" cy="27853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17500" dirty="0" smtClean="0">
                <a:solidFill>
                  <a:srgbClr val="2E9A9F"/>
                </a:solidFill>
                <a:latin typeface="Agrandir Narrow Bold" panose="020B0604020202020204" charset="0"/>
              </a:rPr>
              <a:t>FILTROS</a:t>
            </a:r>
            <a:endParaRPr lang="es-419" sz="17500" dirty="0">
              <a:solidFill>
                <a:srgbClr val="2E9A9F"/>
              </a:solidFill>
              <a:latin typeface="Agrandir Narrow Bold" panose="020B0604020202020204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8438896" y="5524500"/>
            <a:ext cx="7293984" cy="40164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419" sz="8500" dirty="0" smtClean="0">
                <a:solidFill>
                  <a:schemeClr val="bg1"/>
                </a:solidFill>
                <a:latin typeface="Agrandir Narrow Bold" panose="020B0604020202020204" charset="0"/>
              </a:rPr>
              <a:t>ANALÓGICOS</a:t>
            </a:r>
          </a:p>
          <a:p>
            <a:pPr algn="r"/>
            <a:r>
              <a:rPr lang="es-419" sz="8500" dirty="0" smtClean="0">
                <a:solidFill>
                  <a:schemeClr val="bg1"/>
                </a:solidFill>
                <a:latin typeface="Agrandir Narrow Bold" panose="020B0604020202020204" charset="0"/>
              </a:rPr>
              <a:t>DIGITALES</a:t>
            </a:r>
          </a:p>
          <a:p>
            <a:pPr algn="r"/>
            <a:r>
              <a:rPr lang="es-419" sz="8500" dirty="0" smtClean="0">
                <a:solidFill>
                  <a:srgbClr val="FFDE59"/>
                </a:solidFill>
                <a:latin typeface="Agrandir Narrow Bold" panose="020B0604020202020204" charset="0"/>
              </a:rPr>
              <a:t>DISEÑO</a:t>
            </a:r>
            <a:endParaRPr lang="es-419" sz="8500" dirty="0">
              <a:solidFill>
                <a:srgbClr val="FFDE59"/>
              </a:solidFill>
              <a:latin typeface="Agrandir Narrow Bold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20"/>
          <p:cNvSpPr txBox="1"/>
          <p:nvPr/>
        </p:nvSpPr>
        <p:spPr>
          <a:xfrm>
            <a:off x="2096887" y="1425575"/>
            <a:ext cx="14094227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dirty="0" smtClean="0">
                <a:solidFill>
                  <a:srgbClr val="FFFFFF"/>
                </a:solidFill>
                <a:latin typeface="Agrandir Narrow Bold"/>
              </a:rPr>
              <a:t>FILTROS</a:t>
            </a:r>
            <a:endParaRPr lang="en-US" sz="8000" dirty="0">
              <a:solidFill>
                <a:srgbClr val="FFFFFF"/>
              </a:solidFill>
              <a:latin typeface="Agrandir Narrow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3502066" y="3086100"/>
            <a:ext cx="11283867" cy="38235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250000"/>
              </a:lnSpc>
            </a:pPr>
            <a:r>
              <a:rPr lang="en-US" sz="3500" dirty="0" err="1" smtClean="0">
                <a:solidFill>
                  <a:srgbClr val="FFFFFF"/>
                </a:solidFill>
                <a:latin typeface="Agrandir Narrow"/>
              </a:rPr>
              <a:t>Operación</a:t>
            </a:r>
            <a:r>
              <a:rPr lang="en-US" sz="3500" dirty="0" smtClean="0">
                <a:solidFill>
                  <a:srgbClr val="FFFFFF"/>
                </a:solidFill>
                <a:latin typeface="Agrandir Narrow"/>
              </a:rPr>
              <a:t> </a:t>
            </a:r>
            <a:r>
              <a:rPr lang="en-US" sz="3500" dirty="0" err="1" smtClean="0">
                <a:solidFill>
                  <a:srgbClr val="FFFFFF"/>
                </a:solidFill>
                <a:latin typeface="Agrandir Narrow"/>
              </a:rPr>
              <a:t>matemática</a:t>
            </a:r>
            <a:endParaRPr lang="en-US" sz="3500" dirty="0">
              <a:solidFill>
                <a:srgbClr val="FFFFFF"/>
              </a:solidFill>
              <a:latin typeface="Agrandir Narrow"/>
            </a:endParaRPr>
          </a:p>
          <a:p>
            <a:pPr algn="ctr">
              <a:lnSpc>
                <a:spcPct val="250000"/>
              </a:lnSpc>
            </a:pPr>
            <a:r>
              <a:rPr lang="en-US" sz="3500" dirty="0" err="1" smtClean="0">
                <a:solidFill>
                  <a:srgbClr val="FFFFFF"/>
                </a:solidFill>
                <a:latin typeface="Agrandir Narrow"/>
              </a:rPr>
              <a:t>Resaltar</a:t>
            </a:r>
            <a:r>
              <a:rPr lang="en-US" sz="3500" dirty="0" smtClean="0">
                <a:solidFill>
                  <a:srgbClr val="FFFFFF"/>
                </a:solidFill>
                <a:latin typeface="Agrandir Narrow"/>
              </a:rPr>
              <a:t> o </a:t>
            </a:r>
            <a:r>
              <a:rPr lang="en-US" sz="3500" dirty="0" err="1" smtClean="0">
                <a:solidFill>
                  <a:srgbClr val="FFFFFF"/>
                </a:solidFill>
                <a:latin typeface="Agrandir Narrow"/>
              </a:rPr>
              <a:t>atenuar</a:t>
            </a:r>
            <a:r>
              <a:rPr lang="en-US" sz="3500" dirty="0" smtClean="0">
                <a:solidFill>
                  <a:srgbClr val="FFFFFF"/>
                </a:solidFill>
                <a:latin typeface="Agrandir Narrow"/>
              </a:rPr>
              <a:t> </a:t>
            </a:r>
            <a:r>
              <a:rPr lang="en-US" sz="3500" dirty="0" err="1" smtClean="0">
                <a:solidFill>
                  <a:srgbClr val="FFFFFF"/>
                </a:solidFill>
                <a:latin typeface="Agrandir Narrow"/>
              </a:rPr>
              <a:t>características</a:t>
            </a:r>
            <a:r>
              <a:rPr lang="en-US" sz="3500" dirty="0" smtClean="0">
                <a:solidFill>
                  <a:srgbClr val="FFFFFF"/>
                </a:solidFill>
                <a:latin typeface="Agrandir Narrow"/>
              </a:rPr>
              <a:t> de la </a:t>
            </a:r>
            <a:r>
              <a:rPr lang="en-US" sz="3500" dirty="0" err="1" smtClean="0">
                <a:solidFill>
                  <a:srgbClr val="FFFFFF"/>
                </a:solidFill>
                <a:latin typeface="Agrandir Narrow"/>
              </a:rPr>
              <a:t>señal</a:t>
            </a:r>
            <a:endParaRPr lang="en-US" sz="3500" dirty="0">
              <a:solidFill>
                <a:srgbClr val="FFFFFF"/>
              </a:solidFill>
              <a:latin typeface="Agrandir Narrow"/>
            </a:endParaRPr>
          </a:p>
          <a:p>
            <a:pPr algn="ctr">
              <a:lnSpc>
                <a:spcPct val="250000"/>
              </a:lnSpc>
            </a:pPr>
            <a:r>
              <a:rPr lang="en-US" sz="3500" dirty="0" smtClean="0">
                <a:solidFill>
                  <a:srgbClr val="FFFFFF"/>
                </a:solidFill>
                <a:latin typeface="Agrandir Narrow"/>
              </a:rPr>
              <a:t>No </a:t>
            </a:r>
            <a:r>
              <a:rPr lang="en-US" sz="3500" dirty="0" err="1" smtClean="0">
                <a:solidFill>
                  <a:srgbClr val="FFFFFF"/>
                </a:solidFill>
                <a:latin typeface="Agrandir Narrow"/>
              </a:rPr>
              <a:t>perturbar</a:t>
            </a:r>
            <a:r>
              <a:rPr lang="en-US" sz="3500" dirty="0" smtClean="0">
                <a:solidFill>
                  <a:srgbClr val="FFFFFF"/>
                </a:solidFill>
                <a:latin typeface="Agrandir Narrow"/>
              </a:rPr>
              <a:t> al resto de </a:t>
            </a:r>
            <a:r>
              <a:rPr lang="en-US" sz="3500" dirty="0" err="1" smtClean="0">
                <a:solidFill>
                  <a:srgbClr val="FFFFFF"/>
                </a:solidFill>
                <a:latin typeface="Agrandir Narrow"/>
              </a:rPr>
              <a:t>los</a:t>
            </a:r>
            <a:r>
              <a:rPr lang="en-US" sz="3500" dirty="0" smtClean="0">
                <a:solidFill>
                  <a:srgbClr val="FFFFFF"/>
                </a:solidFill>
                <a:latin typeface="Agrandir Narrow"/>
              </a:rPr>
              <a:t> </a:t>
            </a:r>
            <a:r>
              <a:rPr lang="en-US" sz="3500" dirty="0" err="1" smtClean="0">
                <a:solidFill>
                  <a:srgbClr val="FFFFFF"/>
                </a:solidFill>
                <a:latin typeface="Agrandir Narrow"/>
              </a:rPr>
              <a:t>componentes</a:t>
            </a:r>
            <a:endParaRPr lang="en-US" sz="3500" dirty="0" smtClean="0">
              <a:solidFill>
                <a:srgbClr val="FFFFFF"/>
              </a:solidFill>
              <a:latin typeface="Agrandir Narrow"/>
            </a:endParaRPr>
          </a:p>
        </p:txBody>
      </p:sp>
      <p:grpSp>
        <p:nvGrpSpPr>
          <p:cNvPr id="28" name="Grupo 27"/>
          <p:cNvGrpSpPr/>
          <p:nvPr/>
        </p:nvGrpSpPr>
        <p:grpSpPr>
          <a:xfrm>
            <a:off x="4762500" y="7886700"/>
            <a:ext cx="8763000" cy="1143000"/>
            <a:chOff x="4762500" y="7735928"/>
            <a:chExt cx="8763000" cy="1143000"/>
          </a:xfrm>
          <a:solidFill>
            <a:srgbClr val="01558A"/>
          </a:solidFill>
        </p:grpSpPr>
        <p:sp>
          <p:nvSpPr>
            <p:cNvPr id="24" name="Rectángulo redondeado 23"/>
            <p:cNvSpPr/>
            <p:nvPr/>
          </p:nvSpPr>
          <p:spPr>
            <a:xfrm>
              <a:off x="4762500" y="7735928"/>
              <a:ext cx="2971800" cy="1143000"/>
            </a:xfrm>
            <a:prstGeom prst="roundRect">
              <a:avLst/>
            </a:prstGeom>
            <a:solidFill>
              <a:srgbClr val="2E9A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419" sz="3600" dirty="0" smtClean="0">
                  <a:solidFill>
                    <a:srgbClr val="000209"/>
                  </a:solidFill>
                  <a:latin typeface="Agrandir Narrow Bold" panose="020B0604020202020204" charset="0"/>
                </a:rPr>
                <a:t>ENTRADA</a:t>
              </a:r>
              <a:endParaRPr lang="es-419" sz="3600" dirty="0">
                <a:solidFill>
                  <a:srgbClr val="000209"/>
                </a:solidFill>
                <a:latin typeface="Agrandir Narrow Bold" panose="020B0604020202020204" charset="0"/>
              </a:endParaRPr>
            </a:p>
          </p:txBody>
        </p:sp>
        <p:sp>
          <p:nvSpPr>
            <p:cNvPr id="25" name="Rectángulo redondeado 24"/>
            <p:cNvSpPr/>
            <p:nvPr/>
          </p:nvSpPr>
          <p:spPr>
            <a:xfrm>
              <a:off x="10553700" y="7735928"/>
              <a:ext cx="2971800" cy="1143000"/>
            </a:xfrm>
            <a:prstGeom prst="roundRect">
              <a:avLst/>
            </a:prstGeom>
            <a:solidFill>
              <a:srgbClr val="FFDE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419" sz="3600" dirty="0" smtClean="0">
                  <a:solidFill>
                    <a:srgbClr val="000209"/>
                  </a:solidFill>
                  <a:latin typeface="Agrandir Narrow Bold" panose="020B0604020202020204" charset="0"/>
                </a:rPr>
                <a:t>SALIDA</a:t>
              </a:r>
              <a:endParaRPr lang="es-419" sz="3600" dirty="0">
                <a:solidFill>
                  <a:srgbClr val="000209"/>
                </a:solidFill>
                <a:latin typeface="Agrandir Narrow Bold" panose="020B0604020202020204" charset="0"/>
              </a:endParaRPr>
            </a:p>
          </p:txBody>
        </p:sp>
        <p:sp>
          <p:nvSpPr>
            <p:cNvPr id="26" name="Flecha derecha 25"/>
            <p:cNvSpPr/>
            <p:nvPr/>
          </p:nvSpPr>
          <p:spPr>
            <a:xfrm>
              <a:off x="8153400" y="7774028"/>
              <a:ext cx="1981200" cy="1066800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419" dirty="0" smtClean="0">
                  <a:solidFill>
                    <a:schemeClr val="bg1"/>
                  </a:solidFill>
                  <a:latin typeface="Agrandir Narrow Bold" panose="020B0604020202020204" charset="0"/>
                </a:rPr>
                <a:t>FILTRO</a:t>
              </a:r>
              <a:endParaRPr lang="es-419" dirty="0">
                <a:solidFill>
                  <a:schemeClr val="bg1"/>
                </a:solidFill>
                <a:latin typeface="Agrandir Narrow Bold" panose="020B060402020202020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20"/>
          <p:cNvSpPr txBox="1"/>
          <p:nvPr/>
        </p:nvSpPr>
        <p:spPr>
          <a:xfrm>
            <a:off x="2096887" y="1425575"/>
            <a:ext cx="14094227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dirty="0" smtClean="0">
                <a:solidFill>
                  <a:srgbClr val="FFFFFF"/>
                </a:solidFill>
                <a:latin typeface="Agrandir Narrow Bold"/>
              </a:rPr>
              <a:t>FILTROS</a:t>
            </a:r>
            <a:endParaRPr lang="en-US" sz="8000" dirty="0">
              <a:solidFill>
                <a:srgbClr val="FFFFFF"/>
              </a:solidFill>
              <a:latin typeface="Agrandir Narrow Bold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7690" y="3314700"/>
            <a:ext cx="9312620" cy="580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856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0"/>
          <p:cNvSpPr txBox="1"/>
          <p:nvPr/>
        </p:nvSpPr>
        <p:spPr>
          <a:xfrm>
            <a:off x="2096887" y="1425575"/>
            <a:ext cx="14094227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dirty="0" smtClean="0">
                <a:solidFill>
                  <a:srgbClr val="FFFFFF"/>
                </a:solidFill>
                <a:latin typeface="Agrandir Narrow Bold"/>
              </a:rPr>
              <a:t>FILTROS ANALÓGICOS</a:t>
            </a:r>
          </a:p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dirty="0" smtClean="0">
                <a:solidFill>
                  <a:srgbClr val="FFDE59"/>
                </a:solidFill>
                <a:latin typeface="Agrandir Narrow Bold"/>
              </a:rPr>
              <a:t>IDEAL</a:t>
            </a:r>
            <a:endParaRPr lang="en-US" sz="8000" dirty="0">
              <a:solidFill>
                <a:srgbClr val="FFDE59"/>
              </a:solidFill>
              <a:latin typeface="Agrandir Narrow Bold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916" y="4373572"/>
            <a:ext cx="4486275" cy="4125642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4809" y="4373572"/>
            <a:ext cx="5454708" cy="4125642"/>
          </a:xfrm>
          <a:prstGeom prst="rect">
            <a:avLst/>
          </a:prstGeom>
        </p:spPr>
      </p:pic>
      <p:sp>
        <p:nvSpPr>
          <p:cNvPr id="7" name="Flecha derecha 6"/>
          <p:cNvSpPr/>
          <p:nvPr/>
        </p:nvSpPr>
        <p:spPr>
          <a:xfrm>
            <a:off x="8153400" y="5941093"/>
            <a:ext cx="1600200" cy="990600"/>
          </a:xfrm>
          <a:prstGeom prst="rightArrow">
            <a:avLst/>
          </a:prstGeom>
          <a:solidFill>
            <a:srgbClr val="2E9A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8" name="Rectángulo redondeado 7"/>
          <p:cNvSpPr/>
          <p:nvPr/>
        </p:nvSpPr>
        <p:spPr>
          <a:xfrm>
            <a:off x="11734800" y="8725779"/>
            <a:ext cx="2209800" cy="945898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dirty="0" smtClean="0">
                <a:latin typeface="Agrandir Narrow" panose="020B0604020202020204" charset="0"/>
              </a:rPr>
              <a:t>h(t) no es causal</a:t>
            </a:r>
          </a:p>
        </p:txBody>
      </p:sp>
      <p:sp>
        <p:nvSpPr>
          <p:cNvPr id="9" name="Rectángulo redondeado 8"/>
          <p:cNvSpPr/>
          <p:nvPr/>
        </p:nvSpPr>
        <p:spPr>
          <a:xfrm>
            <a:off x="14706600" y="8725779"/>
            <a:ext cx="2589414" cy="945898"/>
          </a:xfrm>
          <a:prstGeom prst="roundRect">
            <a:avLst/>
          </a:prstGeom>
          <a:solidFill>
            <a:srgbClr val="FFDE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b="1" dirty="0" smtClean="0">
                <a:solidFill>
                  <a:schemeClr val="tx1"/>
                </a:solidFill>
                <a:latin typeface="Agrandir Narrow" panose="020B0604020202020204" charset="0"/>
              </a:rPr>
              <a:t>NO ES REALIZABLE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0"/>
          <p:cNvSpPr txBox="1"/>
          <p:nvPr/>
        </p:nvSpPr>
        <p:spPr>
          <a:xfrm>
            <a:off x="2096887" y="1425575"/>
            <a:ext cx="14094227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dirty="0" smtClean="0">
                <a:solidFill>
                  <a:srgbClr val="FFFFFF"/>
                </a:solidFill>
                <a:latin typeface="Agrandir Narrow Bold"/>
              </a:rPr>
              <a:t>FILTROS ANALÓGICOS</a:t>
            </a:r>
          </a:p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dirty="0" smtClean="0">
                <a:solidFill>
                  <a:srgbClr val="FFDE59"/>
                </a:solidFill>
                <a:latin typeface="Agrandir Narrow Bold"/>
              </a:rPr>
              <a:t>REAL</a:t>
            </a:r>
            <a:endParaRPr lang="en-US" sz="8000" dirty="0">
              <a:solidFill>
                <a:srgbClr val="FFDE59"/>
              </a:solidFill>
              <a:latin typeface="Agrandir Narrow Bold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4152900"/>
            <a:ext cx="12268200" cy="5411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34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0"/>
          <p:cNvSpPr txBox="1"/>
          <p:nvPr/>
        </p:nvSpPr>
        <p:spPr>
          <a:xfrm>
            <a:off x="2096887" y="1425575"/>
            <a:ext cx="14094227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dirty="0" smtClean="0">
                <a:solidFill>
                  <a:srgbClr val="FFFFFF"/>
                </a:solidFill>
                <a:latin typeface="Agrandir Narrow Bold"/>
              </a:rPr>
              <a:t>FILTROS ANALÓGICOS</a:t>
            </a:r>
          </a:p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u="sng" dirty="0" smtClean="0">
                <a:solidFill>
                  <a:srgbClr val="FFDE59"/>
                </a:solidFill>
                <a:latin typeface="Agrandir Narrow Bold"/>
              </a:rPr>
              <a:t>REAL</a:t>
            </a:r>
            <a:endParaRPr lang="en-US" sz="8000" u="sng" dirty="0">
              <a:solidFill>
                <a:srgbClr val="FFDE59"/>
              </a:solidFill>
              <a:latin typeface="Agrandir Narrow Bold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4223084"/>
            <a:ext cx="9178859" cy="551972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82400" y="4223084"/>
            <a:ext cx="5029804" cy="551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4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0"/>
          <p:cNvSpPr txBox="1"/>
          <p:nvPr/>
        </p:nvSpPr>
        <p:spPr>
          <a:xfrm>
            <a:off x="2096887" y="1425575"/>
            <a:ext cx="14094227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dirty="0" smtClean="0">
                <a:solidFill>
                  <a:srgbClr val="FFFFFF"/>
                </a:solidFill>
                <a:latin typeface="Agrandir Narrow Bold"/>
              </a:rPr>
              <a:t>POLOS y CEROS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2106" y="3543300"/>
            <a:ext cx="7443788" cy="1371600"/>
          </a:xfrm>
          <a:prstGeom prst="rect">
            <a:avLst/>
          </a:prstGeom>
        </p:spPr>
      </p:pic>
      <p:sp>
        <p:nvSpPr>
          <p:cNvPr id="5" name="Flecha derecha 4"/>
          <p:cNvSpPr/>
          <p:nvPr/>
        </p:nvSpPr>
        <p:spPr>
          <a:xfrm rot="10800000">
            <a:off x="13106400" y="3619500"/>
            <a:ext cx="1524000" cy="533400"/>
          </a:xfrm>
          <a:prstGeom prst="rightArrow">
            <a:avLst/>
          </a:prstGeom>
          <a:solidFill>
            <a:srgbClr val="FFDE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6" name="Flecha derecha 5"/>
          <p:cNvSpPr/>
          <p:nvPr/>
        </p:nvSpPr>
        <p:spPr>
          <a:xfrm rot="10800000">
            <a:off x="13106400" y="4305300"/>
            <a:ext cx="1524000" cy="533400"/>
          </a:xfrm>
          <a:prstGeom prst="rightArrow">
            <a:avLst/>
          </a:prstGeom>
          <a:solidFill>
            <a:srgbClr val="2E9A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7" name="CuadroTexto 6"/>
          <p:cNvSpPr txBox="1"/>
          <p:nvPr/>
        </p:nvSpPr>
        <p:spPr>
          <a:xfrm>
            <a:off x="14859000" y="3619500"/>
            <a:ext cx="13853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2800" dirty="0" smtClean="0">
                <a:solidFill>
                  <a:srgbClr val="FFDE59"/>
                </a:solidFill>
                <a:latin typeface="Agrandir Narrow Bold" panose="020B0604020202020204" charset="0"/>
              </a:rPr>
              <a:t>CEROS</a:t>
            </a:r>
            <a:endParaRPr lang="es-419" sz="2800" dirty="0">
              <a:solidFill>
                <a:srgbClr val="FFDE59"/>
              </a:solidFill>
              <a:latin typeface="Agrandir Narrow Bold" panose="020B060402020202020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4859000" y="4275221"/>
            <a:ext cx="13708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2800" dirty="0" smtClean="0">
                <a:solidFill>
                  <a:srgbClr val="2E9A9F"/>
                </a:solidFill>
                <a:latin typeface="Agrandir Narrow Bold" panose="020B0604020202020204" charset="0"/>
              </a:rPr>
              <a:t>POLOS</a:t>
            </a:r>
            <a:endParaRPr lang="es-419" sz="2800" dirty="0">
              <a:solidFill>
                <a:srgbClr val="2E9A9F"/>
              </a:solidFill>
              <a:latin typeface="Agrandir Narrow Bold" panose="020B0604020202020204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7875200" y="6515100"/>
            <a:ext cx="829586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419" sz="2800" dirty="0">
                <a:solidFill>
                  <a:schemeClr val="bg1"/>
                </a:solidFill>
                <a:latin typeface="Agrandir Narrow Bold" panose="020B0604020202020204" charset="0"/>
              </a:rPr>
              <a:t>Se </a:t>
            </a:r>
            <a:r>
              <a:rPr lang="es-419" sz="2800" dirty="0">
                <a:solidFill>
                  <a:srgbClr val="FFDE59"/>
                </a:solidFill>
                <a:latin typeface="Agrandir Narrow Bold" panose="020B0604020202020204" charset="0"/>
              </a:rPr>
              <a:t>atenúan</a:t>
            </a:r>
            <a:r>
              <a:rPr lang="es-419" sz="2800" dirty="0">
                <a:solidFill>
                  <a:schemeClr val="bg1"/>
                </a:solidFill>
                <a:latin typeface="Agrandir Narrow Bold" panose="020B0604020202020204" charset="0"/>
              </a:rPr>
              <a:t> frecuencias cercanas a los </a:t>
            </a:r>
            <a:r>
              <a:rPr lang="es-419" sz="2800" dirty="0" smtClean="0">
                <a:solidFill>
                  <a:schemeClr val="bg1"/>
                </a:solidFill>
                <a:latin typeface="Agrandir Narrow Bold" panose="020B0604020202020204" charset="0"/>
              </a:rPr>
              <a:t>ceros</a:t>
            </a:r>
          </a:p>
          <a:p>
            <a:pPr algn="ctr"/>
            <a:endParaRPr lang="es-419" sz="2800" dirty="0">
              <a:solidFill>
                <a:schemeClr val="bg1"/>
              </a:solidFill>
              <a:latin typeface="Agrandir Narrow Bold" panose="020B0604020202020204" charset="0"/>
            </a:endParaRPr>
          </a:p>
          <a:p>
            <a:pPr algn="ctr"/>
            <a:r>
              <a:rPr lang="es-419" sz="2800" dirty="0" smtClean="0">
                <a:solidFill>
                  <a:schemeClr val="bg1"/>
                </a:solidFill>
                <a:latin typeface="Agrandir Narrow Bold" panose="020B0604020202020204" charset="0"/>
              </a:rPr>
              <a:t>Se </a:t>
            </a:r>
            <a:r>
              <a:rPr lang="es-419" sz="2800" dirty="0" smtClean="0">
                <a:solidFill>
                  <a:srgbClr val="2E9A9F"/>
                </a:solidFill>
                <a:latin typeface="Agrandir Narrow Bold" panose="020B0604020202020204" charset="0"/>
              </a:rPr>
              <a:t>amplifican</a:t>
            </a:r>
            <a:r>
              <a:rPr lang="es-419" sz="2800" dirty="0" smtClean="0">
                <a:solidFill>
                  <a:schemeClr val="bg1"/>
                </a:solidFill>
                <a:latin typeface="Agrandir Narrow Bold" panose="020B0604020202020204" charset="0"/>
              </a:rPr>
              <a:t> las frecuencias cercanas a los polos</a:t>
            </a:r>
            <a:endParaRPr lang="es-419" sz="2800" dirty="0">
              <a:solidFill>
                <a:schemeClr val="bg1"/>
              </a:solidFill>
              <a:latin typeface="Agrandir Narrow Bold" panose="020B0604020202020204" charset="0"/>
            </a:endParaRPr>
          </a:p>
        </p:txBody>
      </p:sp>
      <p:pic>
        <p:nvPicPr>
          <p:cNvPr id="9218" name="Picture 2" descr="How do I determine from just looking at a pole-zero plot whether a filter  is high-pass, low-pass or band-pass? : r/DS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5524500"/>
            <a:ext cx="4840643" cy="3790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3081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0"/>
          <p:cNvSpPr txBox="1"/>
          <p:nvPr/>
        </p:nvSpPr>
        <p:spPr>
          <a:xfrm>
            <a:off x="3543301" y="3165850"/>
            <a:ext cx="11201399" cy="3077766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sz="20000" dirty="0" smtClean="0">
                <a:solidFill>
                  <a:srgbClr val="FFDE59"/>
                </a:solidFill>
                <a:latin typeface="Agrandir Narrow Bold"/>
              </a:rPr>
              <a:t>SEÑALES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4717147" y="6252508"/>
            <a:ext cx="885370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12000" dirty="0" smtClean="0">
                <a:solidFill>
                  <a:srgbClr val="2E9A9F"/>
                </a:solidFill>
                <a:latin typeface="Agrandir Narrow Bold" panose="020B0604020202020204" charset="0"/>
              </a:rPr>
              <a:t>Y SISTEMAS</a:t>
            </a:r>
            <a:endParaRPr lang="es-419" sz="12000" dirty="0">
              <a:solidFill>
                <a:srgbClr val="2E9A9F"/>
              </a:solidFill>
              <a:latin typeface="Agrandir Narrow Bold" panose="020B0604020202020204" charset="0"/>
            </a:endParaRPr>
          </a:p>
        </p:txBody>
      </p:sp>
      <p:sp>
        <p:nvSpPr>
          <p:cNvPr id="20" name="TextBox 10"/>
          <p:cNvSpPr txBox="1"/>
          <p:nvPr/>
        </p:nvSpPr>
        <p:spPr>
          <a:xfrm>
            <a:off x="3684549" y="1638300"/>
            <a:ext cx="10918902" cy="1231106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dirty="0" smtClean="0">
                <a:solidFill>
                  <a:srgbClr val="FFFFFF"/>
                </a:solidFill>
                <a:latin typeface="Agrandir Narrow Bold"/>
              </a:rPr>
              <a:t>REPASO DE</a:t>
            </a:r>
            <a:endParaRPr lang="en-US" sz="8000" dirty="0">
              <a:solidFill>
                <a:srgbClr val="FFFFFF"/>
              </a:solidFill>
              <a:latin typeface="Agrandir Narrow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0"/>
          <p:cNvSpPr txBox="1"/>
          <p:nvPr/>
        </p:nvSpPr>
        <p:spPr>
          <a:xfrm>
            <a:off x="2096887" y="1425575"/>
            <a:ext cx="14094227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9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grandir Narrow Bold"/>
                <a:ea typeface="+mn-ea"/>
                <a:cs typeface="+mn-cs"/>
              </a:rPr>
              <a:t>FAMILIAS DE FILTROS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6165460" y="2857500"/>
            <a:ext cx="5957080" cy="607788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ctr">
              <a:lnSpc>
                <a:spcPct val="200000"/>
              </a:lnSpc>
            </a:pPr>
            <a:r>
              <a:rPr lang="es-419" sz="4000" dirty="0" smtClean="0">
                <a:solidFill>
                  <a:prstClr val="white"/>
                </a:solidFill>
                <a:latin typeface="Agrandir Narrow" panose="020B0604020202020204" charset="0"/>
              </a:rPr>
              <a:t>Filtros </a:t>
            </a:r>
            <a:r>
              <a:rPr lang="es-419" sz="4000" dirty="0" err="1">
                <a:solidFill>
                  <a:prstClr val="white"/>
                </a:solidFill>
                <a:latin typeface="Agrandir Narrow" panose="020B0604020202020204" charset="0"/>
              </a:rPr>
              <a:t>Butterworth</a:t>
            </a:r>
            <a:endParaRPr lang="es-419" sz="4000" dirty="0">
              <a:solidFill>
                <a:prstClr val="white"/>
              </a:solidFill>
              <a:latin typeface="Agrandir Narrow" panose="020B0604020202020204" charset="0"/>
            </a:endParaRPr>
          </a:p>
          <a:p>
            <a:pPr lvl="0" algn="ctr">
              <a:lnSpc>
                <a:spcPct val="200000"/>
              </a:lnSpc>
            </a:pPr>
            <a:r>
              <a:rPr lang="es-419" sz="4000" dirty="0" smtClean="0">
                <a:solidFill>
                  <a:prstClr val="white"/>
                </a:solidFill>
                <a:latin typeface="Agrandir Narrow" panose="020B0604020202020204" charset="0"/>
              </a:rPr>
              <a:t>Filtros </a:t>
            </a:r>
            <a:r>
              <a:rPr lang="es-419" sz="4000" dirty="0" err="1">
                <a:solidFill>
                  <a:prstClr val="white"/>
                </a:solidFill>
                <a:latin typeface="Agrandir Narrow" panose="020B0604020202020204" charset="0"/>
              </a:rPr>
              <a:t>Chebyshev</a:t>
            </a:r>
            <a:endParaRPr lang="es-419" sz="4000" dirty="0">
              <a:solidFill>
                <a:prstClr val="white"/>
              </a:solidFill>
              <a:latin typeface="Agrandir Narrow" panose="020B0604020202020204" charset="0"/>
            </a:endParaRPr>
          </a:p>
          <a:p>
            <a:pPr lvl="0" algn="ctr">
              <a:lnSpc>
                <a:spcPct val="200000"/>
              </a:lnSpc>
            </a:pPr>
            <a:r>
              <a:rPr lang="es-419" sz="4000" dirty="0" smtClean="0">
                <a:solidFill>
                  <a:prstClr val="white"/>
                </a:solidFill>
                <a:latin typeface="Agrandir Narrow" panose="020B0604020202020204" charset="0"/>
              </a:rPr>
              <a:t>Filtros </a:t>
            </a:r>
            <a:r>
              <a:rPr lang="es-419" sz="4000" dirty="0" err="1">
                <a:solidFill>
                  <a:prstClr val="white"/>
                </a:solidFill>
                <a:latin typeface="Agrandir Narrow" panose="020B0604020202020204" charset="0"/>
              </a:rPr>
              <a:t>Chebyshev</a:t>
            </a:r>
            <a:r>
              <a:rPr lang="es-419" sz="4000" dirty="0">
                <a:solidFill>
                  <a:prstClr val="white"/>
                </a:solidFill>
                <a:latin typeface="Agrandir Narrow" panose="020B0604020202020204" charset="0"/>
              </a:rPr>
              <a:t> Inversos</a:t>
            </a:r>
          </a:p>
          <a:p>
            <a:pPr lvl="0" algn="ctr">
              <a:lnSpc>
                <a:spcPct val="200000"/>
              </a:lnSpc>
            </a:pPr>
            <a:r>
              <a:rPr lang="es-419" sz="4000" dirty="0" smtClean="0">
                <a:solidFill>
                  <a:prstClr val="white"/>
                </a:solidFill>
                <a:latin typeface="Agrandir Narrow" panose="020B0604020202020204" charset="0"/>
              </a:rPr>
              <a:t>Filtros </a:t>
            </a:r>
            <a:r>
              <a:rPr lang="es-419" sz="4000" dirty="0">
                <a:solidFill>
                  <a:prstClr val="white"/>
                </a:solidFill>
                <a:latin typeface="Agrandir Narrow" panose="020B0604020202020204" charset="0"/>
              </a:rPr>
              <a:t>Elípticos</a:t>
            </a:r>
          </a:p>
          <a:p>
            <a:pPr lvl="0" algn="ctr">
              <a:lnSpc>
                <a:spcPct val="200000"/>
              </a:lnSpc>
            </a:pPr>
            <a:r>
              <a:rPr lang="es-419" sz="4000" dirty="0" smtClean="0">
                <a:solidFill>
                  <a:prstClr val="white"/>
                </a:solidFill>
                <a:latin typeface="Agrandir Narrow" panose="020B0604020202020204" charset="0"/>
              </a:rPr>
              <a:t>Filtros </a:t>
            </a:r>
            <a:r>
              <a:rPr lang="es-419" sz="4000" dirty="0" err="1">
                <a:solidFill>
                  <a:prstClr val="white"/>
                </a:solidFill>
                <a:latin typeface="Agrandir Narrow" panose="020B0604020202020204" charset="0"/>
              </a:rPr>
              <a:t>Bessel</a:t>
            </a:r>
            <a:r>
              <a:rPr lang="es-419" sz="4000" dirty="0">
                <a:solidFill>
                  <a:prstClr val="white"/>
                </a:solidFill>
                <a:latin typeface="Agrandir Narrow" panose="020B0604020202020204" charset="0"/>
              </a:rPr>
              <a:t>-Thomson</a:t>
            </a:r>
            <a:endParaRPr kumimoji="0" lang="es-419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grandir Narrow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8194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0"/>
          <p:cNvSpPr txBox="1"/>
          <p:nvPr/>
        </p:nvSpPr>
        <p:spPr>
          <a:xfrm>
            <a:off x="2096887" y="1425575"/>
            <a:ext cx="14094227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9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grandir Narrow Bold"/>
                <a:ea typeface="+mn-ea"/>
                <a:cs typeface="+mn-cs"/>
              </a:rPr>
              <a:t>FAMILIAS DE FILTROS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6165460" y="2772509"/>
            <a:ext cx="5957080" cy="624786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ctr">
              <a:lnSpc>
                <a:spcPct val="200000"/>
              </a:lnSpc>
            </a:pPr>
            <a:r>
              <a:rPr lang="es-419" sz="4000" dirty="0" smtClean="0">
                <a:solidFill>
                  <a:prstClr val="white"/>
                </a:solidFill>
                <a:latin typeface="Agrandir Narrow" panose="020B0604020202020204" charset="0"/>
              </a:rPr>
              <a:t>Filtros </a:t>
            </a:r>
            <a:r>
              <a:rPr lang="es-419" sz="4000" dirty="0" err="1">
                <a:solidFill>
                  <a:prstClr val="white"/>
                </a:solidFill>
                <a:latin typeface="Agrandir Narrow" panose="020B0604020202020204" charset="0"/>
              </a:rPr>
              <a:t>Butterworth</a:t>
            </a:r>
            <a:endParaRPr lang="es-419" sz="4000" dirty="0">
              <a:solidFill>
                <a:prstClr val="white"/>
              </a:solidFill>
              <a:latin typeface="Agrandir Narrow" panose="020B0604020202020204" charset="0"/>
            </a:endParaRPr>
          </a:p>
          <a:p>
            <a:pPr lvl="0" algn="ctr">
              <a:lnSpc>
                <a:spcPct val="200000"/>
              </a:lnSpc>
            </a:pPr>
            <a:r>
              <a:rPr lang="es-419" sz="4000" dirty="0" smtClean="0">
                <a:solidFill>
                  <a:srgbClr val="000209"/>
                </a:solidFill>
                <a:latin typeface="Agrandir Narrow" panose="020B0604020202020204" charset="0"/>
              </a:rPr>
              <a:t>Filtros </a:t>
            </a:r>
            <a:r>
              <a:rPr lang="es-419" sz="4000" dirty="0" err="1">
                <a:solidFill>
                  <a:srgbClr val="000209"/>
                </a:solidFill>
                <a:latin typeface="Agrandir Narrow" panose="020B0604020202020204" charset="0"/>
              </a:rPr>
              <a:t>Chebyshev</a:t>
            </a:r>
            <a:endParaRPr lang="es-419" sz="4000" dirty="0">
              <a:solidFill>
                <a:srgbClr val="000209"/>
              </a:solidFill>
              <a:latin typeface="Agrandir Narrow" panose="020B0604020202020204" charset="0"/>
            </a:endParaRPr>
          </a:p>
          <a:p>
            <a:pPr lvl="0" algn="ctr">
              <a:lnSpc>
                <a:spcPct val="200000"/>
              </a:lnSpc>
            </a:pPr>
            <a:r>
              <a:rPr lang="es-419" sz="4000" dirty="0" smtClean="0">
                <a:solidFill>
                  <a:srgbClr val="000209"/>
                </a:solidFill>
                <a:latin typeface="Agrandir Narrow" panose="020B0604020202020204" charset="0"/>
              </a:rPr>
              <a:t>Filtros </a:t>
            </a:r>
            <a:r>
              <a:rPr lang="es-419" sz="4000" dirty="0" err="1">
                <a:solidFill>
                  <a:srgbClr val="000209"/>
                </a:solidFill>
                <a:latin typeface="Agrandir Narrow" panose="020B0604020202020204" charset="0"/>
              </a:rPr>
              <a:t>Chebyshev</a:t>
            </a:r>
            <a:r>
              <a:rPr lang="es-419" sz="4000" dirty="0">
                <a:solidFill>
                  <a:srgbClr val="000209"/>
                </a:solidFill>
                <a:latin typeface="Agrandir Narrow" panose="020B0604020202020204" charset="0"/>
              </a:rPr>
              <a:t> Inversos</a:t>
            </a:r>
          </a:p>
          <a:p>
            <a:pPr lvl="0" algn="ctr">
              <a:lnSpc>
                <a:spcPct val="200000"/>
              </a:lnSpc>
            </a:pPr>
            <a:r>
              <a:rPr lang="es-419" sz="4000" dirty="0" smtClean="0">
                <a:solidFill>
                  <a:srgbClr val="000209"/>
                </a:solidFill>
                <a:latin typeface="Agrandir Narrow" panose="020B0604020202020204" charset="0"/>
              </a:rPr>
              <a:t>Filtros </a:t>
            </a:r>
            <a:r>
              <a:rPr lang="es-419" sz="4000" dirty="0">
                <a:solidFill>
                  <a:srgbClr val="000209"/>
                </a:solidFill>
                <a:latin typeface="Agrandir Narrow" panose="020B0604020202020204" charset="0"/>
              </a:rPr>
              <a:t>Elípticos</a:t>
            </a:r>
          </a:p>
          <a:p>
            <a:pPr lvl="0" algn="ctr">
              <a:lnSpc>
                <a:spcPct val="200000"/>
              </a:lnSpc>
            </a:pPr>
            <a:r>
              <a:rPr lang="es-419" sz="4000" dirty="0" smtClean="0">
                <a:solidFill>
                  <a:srgbClr val="000209"/>
                </a:solidFill>
                <a:latin typeface="Agrandir Narrow" panose="020B0604020202020204" charset="0"/>
              </a:rPr>
              <a:t>Filtros </a:t>
            </a:r>
            <a:r>
              <a:rPr lang="es-419" sz="4000" dirty="0" err="1">
                <a:solidFill>
                  <a:srgbClr val="000209"/>
                </a:solidFill>
                <a:latin typeface="Agrandir Narrow" panose="020B0604020202020204" charset="0"/>
              </a:rPr>
              <a:t>Bessel</a:t>
            </a:r>
            <a:r>
              <a:rPr lang="es-419" sz="4000" dirty="0">
                <a:solidFill>
                  <a:srgbClr val="000209"/>
                </a:solidFill>
                <a:latin typeface="Agrandir Narrow" panose="020B0604020202020204" charset="0"/>
              </a:rPr>
              <a:t>-Thomson</a:t>
            </a:r>
            <a:endParaRPr kumimoji="0" lang="es-419" sz="4000" b="0" i="0" u="none" strike="noStrike" kern="1200" cap="none" spc="0" normalizeH="0" baseline="0" noProof="0" dirty="0">
              <a:ln>
                <a:noFill/>
              </a:ln>
              <a:solidFill>
                <a:srgbClr val="000209"/>
              </a:solidFill>
              <a:effectLst/>
              <a:uLnTx/>
              <a:uFillTx/>
              <a:latin typeface="Agrandir Narrow" panose="020B060402020202020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2730" y="4381500"/>
            <a:ext cx="13602541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036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0"/>
          <p:cNvSpPr txBox="1"/>
          <p:nvPr/>
        </p:nvSpPr>
        <p:spPr>
          <a:xfrm>
            <a:off x="2096887" y="1425575"/>
            <a:ext cx="14094227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9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grandir Narrow Bold"/>
                <a:ea typeface="+mn-ea"/>
                <a:cs typeface="+mn-cs"/>
              </a:rPr>
              <a:t>FILTROS DIGITALES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441" y="4229100"/>
            <a:ext cx="8827118" cy="1147762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>
            <a:off x="8668549" y="2656681"/>
            <a:ext cx="950902" cy="115345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lvl="0" algn="ctr">
              <a:lnSpc>
                <a:spcPct val="200000"/>
              </a:lnSpc>
            </a:pPr>
            <a:r>
              <a:rPr lang="es-419" sz="4000" dirty="0" smtClean="0">
                <a:solidFill>
                  <a:prstClr val="white"/>
                </a:solidFill>
                <a:latin typeface="Agrandir Narrow" panose="020B0604020202020204" charset="0"/>
              </a:rPr>
              <a:t>H(z)</a:t>
            </a:r>
            <a:endParaRPr kumimoji="0" lang="es-419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grandir Narrow" panose="020B0604020202020204" charset="0"/>
            </a:endParaRPr>
          </a:p>
        </p:txBody>
      </p:sp>
      <p:grpSp>
        <p:nvGrpSpPr>
          <p:cNvPr id="12" name="Grupo 11"/>
          <p:cNvGrpSpPr/>
          <p:nvPr/>
        </p:nvGrpSpPr>
        <p:grpSpPr>
          <a:xfrm>
            <a:off x="3467100" y="6210300"/>
            <a:ext cx="11353800" cy="3200400"/>
            <a:chOff x="3962400" y="6210300"/>
            <a:chExt cx="11353800" cy="3200400"/>
          </a:xfrm>
        </p:grpSpPr>
        <p:sp>
          <p:nvSpPr>
            <p:cNvPr id="3" name="Rectángulo redondeado 2"/>
            <p:cNvSpPr/>
            <p:nvPr/>
          </p:nvSpPr>
          <p:spPr>
            <a:xfrm>
              <a:off x="3962400" y="6210300"/>
              <a:ext cx="4419600" cy="3200400"/>
            </a:xfrm>
            <a:prstGeom prst="roundRect">
              <a:avLst/>
            </a:prstGeom>
            <a:solidFill>
              <a:srgbClr val="2E9A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s-419" sz="4800" b="1" dirty="0" smtClean="0">
                  <a:solidFill>
                    <a:schemeClr val="tx1"/>
                  </a:solidFill>
                  <a:latin typeface="Agrandir Narrow Bold" panose="020B0604020202020204" charset="0"/>
                </a:rPr>
                <a:t>FIR</a:t>
              </a:r>
              <a:endParaRPr lang="es-419" sz="2400" b="1" dirty="0" smtClean="0">
                <a:solidFill>
                  <a:schemeClr val="tx1"/>
                </a:solidFill>
                <a:latin typeface="Agrandir Narrow Bold" panose="020B060402020202020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s-419" sz="2400" dirty="0" err="1">
                  <a:latin typeface="Agrandir Narrow" panose="020B0604020202020204" charset="0"/>
                </a:rPr>
                <a:t>a</a:t>
              </a:r>
              <a:r>
                <a:rPr lang="es-419" sz="2400" dirty="0" err="1" smtClean="0">
                  <a:latin typeface="Agrandir Narrow" panose="020B0604020202020204" charset="0"/>
                </a:rPr>
                <a:t>k</a:t>
              </a:r>
              <a:r>
                <a:rPr lang="es-419" sz="2400" dirty="0" smtClean="0">
                  <a:latin typeface="Agrandir Narrow" panose="020B0604020202020204" charset="0"/>
                </a:rPr>
                <a:t> = 0 para k = 1, 2, …, K</a:t>
              </a:r>
            </a:p>
            <a:p>
              <a:pPr algn="ctr">
                <a:lnSpc>
                  <a:spcPct val="150000"/>
                </a:lnSpc>
              </a:pPr>
              <a:r>
                <a:rPr lang="es-419" sz="2400" dirty="0" smtClean="0">
                  <a:latin typeface="Agrandir Narrow" panose="020B0604020202020204" charset="0"/>
                </a:rPr>
                <a:t>Respuesta al impulso finita</a:t>
              </a:r>
              <a:endParaRPr lang="es-419" sz="2400" dirty="0">
                <a:latin typeface="Agrandir Narrow" panose="020B0604020202020204" charset="0"/>
              </a:endParaRPr>
            </a:p>
          </p:txBody>
        </p:sp>
        <p:sp>
          <p:nvSpPr>
            <p:cNvPr id="11" name="Rectángulo redondeado 10"/>
            <p:cNvSpPr/>
            <p:nvPr/>
          </p:nvSpPr>
          <p:spPr>
            <a:xfrm>
              <a:off x="10896600" y="6210300"/>
              <a:ext cx="4419600" cy="3200400"/>
            </a:xfrm>
            <a:prstGeom prst="roundRect">
              <a:avLst/>
            </a:prstGeom>
            <a:solidFill>
              <a:srgbClr val="FFDE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s-419" sz="4000" b="1" dirty="0" smtClean="0">
                  <a:solidFill>
                    <a:srgbClr val="01558A"/>
                  </a:solidFill>
                  <a:latin typeface="Agrandir Narrow Bold" panose="020B0604020202020204" charset="0"/>
                </a:rPr>
                <a:t>IIR</a:t>
              </a:r>
              <a:endParaRPr lang="es-419" b="1" dirty="0">
                <a:solidFill>
                  <a:srgbClr val="01558A"/>
                </a:solidFill>
                <a:latin typeface="Agrandir Narrow Bold" panose="020B060402020202020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s-419" sz="2400" dirty="0">
                  <a:solidFill>
                    <a:srgbClr val="000000"/>
                  </a:solidFill>
                  <a:latin typeface="Agrandir Narrow" panose="020B0604020202020204" charset="0"/>
                </a:rPr>
                <a:t>Algún </a:t>
              </a:r>
              <a:r>
                <a:rPr lang="es-419" sz="2400" dirty="0" err="1">
                  <a:solidFill>
                    <a:srgbClr val="000000"/>
                  </a:solidFill>
                  <a:latin typeface="Agrandir Narrow" panose="020B0604020202020204" charset="0"/>
                </a:rPr>
                <a:t>ak</a:t>
              </a:r>
              <a:r>
                <a:rPr lang="es-419" sz="2400" dirty="0">
                  <a:solidFill>
                    <a:srgbClr val="000000"/>
                  </a:solidFill>
                  <a:latin typeface="Agrandir Narrow" panose="020B0604020202020204" charset="0"/>
                </a:rPr>
                <a:t> ≠ 0 </a:t>
              </a:r>
            </a:p>
            <a:p>
              <a:pPr algn="ctr">
                <a:lnSpc>
                  <a:spcPct val="150000"/>
                </a:lnSpc>
              </a:pPr>
              <a:r>
                <a:rPr lang="es-419" sz="2400" dirty="0">
                  <a:solidFill>
                    <a:srgbClr val="000000"/>
                  </a:solidFill>
                  <a:latin typeface="Agrandir Narrow" panose="020B0604020202020204" charset="0"/>
                </a:rPr>
                <a:t>Respuesta al impulso </a:t>
              </a:r>
              <a:r>
                <a:rPr lang="es-419" sz="2400" dirty="0" smtClean="0">
                  <a:solidFill>
                    <a:srgbClr val="000000"/>
                  </a:solidFill>
                  <a:latin typeface="Agrandir Narrow" panose="020B0604020202020204" charset="0"/>
                </a:rPr>
                <a:t>infinita</a:t>
              </a:r>
              <a:endParaRPr lang="es-419" sz="2400" dirty="0">
                <a:solidFill>
                  <a:srgbClr val="000000"/>
                </a:solidFill>
                <a:latin typeface="Agrandir Narrow" panose="020B060402020202020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233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0"/>
          <p:cNvSpPr txBox="1"/>
          <p:nvPr/>
        </p:nvSpPr>
        <p:spPr>
          <a:xfrm>
            <a:off x="2096887" y="1425575"/>
            <a:ext cx="14094227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9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grandir Narrow Bold"/>
                <a:ea typeface="+mn-ea"/>
                <a:cs typeface="+mn-cs"/>
              </a:rPr>
              <a:t>FILTROS DIGITALES</a:t>
            </a:r>
          </a:p>
          <a:p>
            <a:pPr marL="0" marR="0" lvl="0" indent="0" algn="ctr" defTabSz="914400" rtl="0" eaLnBrk="1" fontAlgn="auto" latinLnBrk="0" hangingPunct="1">
              <a:lnSpc>
                <a:spcPts val="9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dirty="0" smtClean="0">
                <a:solidFill>
                  <a:srgbClr val="2E9A9F"/>
                </a:solidFill>
                <a:latin typeface="Agrandir Narrow Bold"/>
              </a:rPr>
              <a:t>FIR</a:t>
            </a:r>
            <a:endParaRPr kumimoji="0" lang="en-US" sz="8000" b="0" i="0" u="none" strike="noStrike" kern="1200" cap="none" spc="0" normalizeH="0" baseline="0" noProof="0" dirty="0" smtClean="0">
              <a:ln>
                <a:noFill/>
              </a:ln>
              <a:solidFill>
                <a:srgbClr val="2E9A9F"/>
              </a:solidFill>
              <a:effectLst/>
              <a:uLnTx/>
              <a:uFillTx/>
              <a:latin typeface="Agrandir Narrow Bold"/>
            </a:endParaRPr>
          </a:p>
        </p:txBody>
      </p:sp>
      <p:grpSp>
        <p:nvGrpSpPr>
          <p:cNvPr id="7" name="Grupo 6"/>
          <p:cNvGrpSpPr/>
          <p:nvPr/>
        </p:nvGrpSpPr>
        <p:grpSpPr>
          <a:xfrm>
            <a:off x="5335695" y="4381500"/>
            <a:ext cx="7616611" cy="1373118"/>
            <a:chOff x="8229600" y="4381500"/>
            <a:chExt cx="7616611" cy="1373118"/>
          </a:xfrm>
        </p:grpSpPr>
        <p:sp>
          <p:nvSpPr>
            <p:cNvPr id="5" name="CuadroTexto 4"/>
            <p:cNvSpPr txBox="1"/>
            <p:nvPr/>
          </p:nvSpPr>
          <p:spPr>
            <a:xfrm>
              <a:off x="8229600" y="4714116"/>
              <a:ext cx="201850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419" sz="4000" dirty="0" smtClean="0">
                  <a:solidFill>
                    <a:schemeClr val="bg1"/>
                  </a:solidFill>
                  <a:latin typeface="Agrandir Narrow" panose="020B0604020202020204" charset="0"/>
                </a:rPr>
                <a:t>Ventana</a:t>
              </a:r>
              <a:endParaRPr lang="es-419" sz="4000" dirty="0">
                <a:solidFill>
                  <a:schemeClr val="bg1"/>
                </a:solidFill>
                <a:latin typeface="Agrandir Narrow" panose="020B0604020202020204" charset="0"/>
              </a:endParaRPr>
            </a:p>
          </p:txBody>
        </p:sp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896600" y="4381500"/>
              <a:ext cx="4949611" cy="1373118"/>
            </a:xfrm>
            <a:prstGeom prst="rect">
              <a:avLst/>
            </a:prstGeom>
          </p:spPr>
        </p:pic>
      </p:grpSp>
      <p:pic>
        <p:nvPicPr>
          <p:cNvPr id="8" name="Imagen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0200" y="6248330"/>
            <a:ext cx="8190220" cy="308617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20400" y="6248330"/>
            <a:ext cx="45720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457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0"/>
          <p:cNvSpPr txBox="1"/>
          <p:nvPr/>
        </p:nvSpPr>
        <p:spPr>
          <a:xfrm>
            <a:off x="2096887" y="1425575"/>
            <a:ext cx="14094227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9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grandir Narrow Bold"/>
                <a:ea typeface="+mn-ea"/>
                <a:cs typeface="+mn-cs"/>
              </a:rPr>
              <a:t>FILTROS DIGITALES</a:t>
            </a:r>
          </a:p>
          <a:p>
            <a:pPr marL="0" marR="0" lvl="0" indent="0" algn="ctr" defTabSz="914400" rtl="0" eaLnBrk="1" fontAlgn="auto" latinLnBrk="0" hangingPunct="1">
              <a:lnSpc>
                <a:spcPts val="9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dirty="0" smtClean="0">
                <a:solidFill>
                  <a:srgbClr val="FFDE59"/>
                </a:solidFill>
                <a:latin typeface="Agrandir Narrow Bold"/>
              </a:rPr>
              <a:t>FIR vs IIR</a:t>
            </a:r>
            <a:endParaRPr kumimoji="0" lang="en-US" sz="8000" b="0" i="0" u="none" strike="noStrike" kern="1200" cap="none" spc="0" normalizeH="0" baseline="0" noProof="0" dirty="0" smtClean="0">
              <a:ln>
                <a:noFill/>
              </a:ln>
              <a:solidFill>
                <a:srgbClr val="FFDE59"/>
              </a:solidFill>
              <a:effectLst/>
              <a:uLnTx/>
              <a:uFillTx/>
              <a:latin typeface="Agrandir Narrow Bold"/>
            </a:endParaRPr>
          </a:p>
        </p:txBody>
      </p:sp>
      <p:grpSp>
        <p:nvGrpSpPr>
          <p:cNvPr id="8" name="Grupo 7"/>
          <p:cNvGrpSpPr/>
          <p:nvPr/>
        </p:nvGrpSpPr>
        <p:grpSpPr>
          <a:xfrm>
            <a:off x="3048000" y="4846060"/>
            <a:ext cx="12192000" cy="4565849"/>
            <a:chOff x="1600200" y="4686300"/>
            <a:chExt cx="12192000" cy="4565849"/>
          </a:xfrm>
        </p:grpSpPr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00200" y="4686300"/>
              <a:ext cx="5181600" cy="4565849"/>
            </a:xfrm>
            <a:prstGeom prst="rect">
              <a:avLst/>
            </a:prstGeom>
          </p:spPr>
        </p:pic>
        <p:pic>
          <p:nvPicPr>
            <p:cNvPr id="7" name="Imagen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34400" y="4712558"/>
              <a:ext cx="5257800" cy="4513333"/>
            </a:xfrm>
            <a:prstGeom prst="rect">
              <a:avLst/>
            </a:prstGeom>
          </p:spPr>
        </p:pic>
      </p:grpSp>
      <p:sp>
        <p:nvSpPr>
          <p:cNvPr id="9" name="CuadroTexto 8"/>
          <p:cNvSpPr txBox="1"/>
          <p:nvPr/>
        </p:nvSpPr>
        <p:spPr>
          <a:xfrm>
            <a:off x="4635961" y="4229100"/>
            <a:ext cx="20056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2400" dirty="0" smtClean="0">
                <a:solidFill>
                  <a:schemeClr val="bg1"/>
                </a:solidFill>
                <a:latin typeface="Agrandir Narrow Bold" panose="020B0604020202020204" charset="0"/>
              </a:rPr>
              <a:t>Mismo orden</a:t>
            </a:r>
            <a:endParaRPr lang="es-419" sz="2400" dirty="0">
              <a:solidFill>
                <a:schemeClr val="bg1"/>
              </a:solidFill>
              <a:latin typeface="Agrandir Narrow Bold" panose="020B0604020202020204" charset="0"/>
            </a:endParaRPr>
          </a:p>
        </p:txBody>
      </p:sp>
      <p:sp>
        <p:nvSpPr>
          <p:cNvPr id="13" name="CuadroTexto 12"/>
          <p:cNvSpPr txBox="1"/>
          <p:nvPr/>
        </p:nvSpPr>
        <p:spPr>
          <a:xfrm>
            <a:off x="11513684" y="4229100"/>
            <a:ext cx="21948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2400" dirty="0" smtClean="0">
                <a:solidFill>
                  <a:schemeClr val="bg1"/>
                </a:solidFill>
                <a:latin typeface="Agrandir Narrow Bold" panose="020B0604020202020204" charset="0"/>
              </a:rPr>
              <a:t>Distinto orden</a:t>
            </a:r>
            <a:endParaRPr lang="es-419" sz="2400" dirty="0">
              <a:solidFill>
                <a:schemeClr val="bg1"/>
              </a:solidFill>
              <a:latin typeface="Agrandir Narrow 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811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0"/>
          <p:cNvSpPr txBox="1"/>
          <p:nvPr/>
        </p:nvSpPr>
        <p:spPr>
          <a:xfrm>
            <a:off x="2096887" y="1425575"/>
            <a:ext cx="14094227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9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grandir Narrow Bold"/>
                <a:ea typeface="+mn-ea"/>
                <a:cs typeface="+mn-cs"/>
              </a:rPr>
              <a:t>FILTROS DIGITALES</a:t>
            </a:r>
          </a:p>
          <a:p>
            <a:pPr marL="0" marR="0" lvl="0" indent="0" algn="ctr" defTabSz="914400" rtl="0" eaLnBrk="1" fontAlgn="auto" latinLnBrk="0" hangingPunct="1">
              <a:lnSpc>
                <a:spcPts val="9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dirty="0" smtClean="0">
                <a:solidFill>
                  <a:srgbClr val="FFDE59"/>
                </a:solidFill>
                <a:latin typeface="Agrandir Narrow Bold"/>
              </a:rPr>
              <a:t>FIR vs IIR</a:t>
            </a:r>
            <a:endParaRPr kumimoji="0" lang="en-US" sz="8000" b="0" i="0" u="none" strike="noStrike" kern="1200" cap="none" spc="0" normalizeH="0" baseline="0" noProof="0" dirty="0" smtClean="0">
              <a:ln>
                <a:noFill/>
              </a:ln>
              <a:solidFill>
                <a:srgbClr val="FFDE59"/>
              </a:solidFill>
              <a:effectLst/>
              <a:uLnTx/>
              <a:uFillTx/>
              <a:latin typeface="Agrandir Narrow Bold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2552700" y="4762500"/>
            <a:ext cx="131826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419" sz="3200" dirty="0">
                <a:solidFill>
                  <a:schemeClr val="bg1"/>
                </a:solidFill>
                <a:latin typeface="Agrandir Narrow" panose="020B0604020202020204" charset="0"/>
              </a:rPr>
              <a:t>Los filtros </a:t>
            </a:r>
            <a:r>
              <a:rPr lang="es-419" sz="3200" b="1" dirty="0">
                <a:solidFill>
                  <a:srgbClr val="2E9A9F"/>
                </a:solidFill>
                <a:latin typeface="Agrandir Narrow" panose="020B0604020202020204" charset="0"/>
              </a:rPr>
              <a:t>FIR tienen </a:t>
            </a:r>
            <a:r>
              <a:rPr lang="es-419" sz="3200" b="1" dirty="0" smtClean="0">
                <a:solidFill>
                  <a:srgbClr val="2E9A9F"/>
                </a:solidFill>
                <a:latin typeface="Agrandir Narrow" panose="020B0604020202020204" charset="0"/>
              </a:rPr>
              <a:t>el mismo </a:t>
            </a:r>
            <a:r>
              <a:rPr lang="es-419" sz="3200" b="1" dirty="0">
                <a:solidFill>
                  <a:srgbClr val="2E9A9F"/>
                </a:solidFill>
                <a:latin typeface="Agrandir Narrow" panose="020B0604020202020204" charset="0"/>
              </a:rPr>
              <a:t>retardo </a:t>
            </a:r>
            <a:r>
              <a:rPr lang="es-419" sz="3200" b="1" dirty="0" smtClean="0">
                <a:solidFill>
                  <a:srgbClr val="2E9A9F"/>
                </a:solidFill>
                <a:latin typeface="Agrandir Narrow" panose="020B0604020202020204" charset="0"/>
              </a:rPr>
              <a:t>en todas las frecuencias</a:t>
            </a:r>
            <a:r>
              <a:rPr lang="es-419" sz="3200" dirty="0" smtClean="0">
                <a:solidFill>
                  <a:schemeClr val="bg1"/>
                </a:solidFill>
                <a:latin typeface="Agrandir Narrow" panose="020B0604020202020204" charset="0"/>
              </a:rPr>
              <a:t>, mientras </a:t>
            </a:r>
            <a:r>
              <a:rPr lang="es-419" sz="3200" dirty="0">
                <a:solidFill>
                  <a:schemeClr val="bg1"/>
                </a:solidFill>
                <a:latin typeface="Agrandir Narrow" panose="020B0604020202020204" charset="0"/>
              </a:rPr>
              <a:t>que el </a:t>
            </a:r>
            <a:r>
              <a:rPr lang="es-419" sz="3200" dirty="0" smtClean="0">
                <a:solidFill>
                  <a:srgbClr val="2E9A9F"/>
                </a:solidFill>
                <a:latin typeface="Agrandir Narrow" panose="020B0604020202020204" charset="0"/>
              </a:rPr>
              <a:t>retardo de </a:t>
            </a:r>
            <a:r>
              <a:rPr lang="es-419" sz="3200" dirty="0">
                <a:solidFill>
                  <a:srgbClr val="2E9A9F"/>
                </a:solidFill>
                <a:latin typeface="Agrandir Narrow" panose="020B0604020202020204" charset="0"/>
              </a:rPr>
              <a:t>los filtros IIR </a:t>
            </a:r>
            <a:r>
              <a:rPr lang="es-419" sz="3200" dirty="0" smtClean="0">
                <a:solidFill>
                  <a:srgbClr val="2E9A9F"/>
                </a:solidFill>
                <a:latin typeface="Agrandir Narrow" panose="020B0604020202020204" charset="0"/>
              </a:rPr>
              <a:t>varía con </a:t>
            </a:r>
            <a:r>
              <a:rPr lang="es-419" sz="3200" dirty="0">
                <a:solidFill>
                  <a:srgbClr val="2E9A9F"/>
                </a:solidFill>
                <a:latin typeface="Agrandir Narrow" panose="020B0604020202020204" charset="0"/>
              </a:rPr>
              <a:t>la </a:t>
            </a:r>
            <a:r>
              <a:rPr lang="es-419" sz="3200" dirty="0" smtClean="0">
                <a:solidFill>
                  <a:srgbClr val="2E9A9F"/>
                </a:solidFill>
                <a:latin typeface="Agrandir Narrow" panose="020B0604020202020204" charset="0"/>
              </a:rPr>
              <a:t>frecuencia</a:t>
            </a:r>
            <a:r>
              <a:rPr lang="es-419" sz="3200" dirty="0" smtClean="0">
                <a:solidFill>
                  <a:schemeClr val="bg1"/>
                </a:solidFill>
                <a:latin typeface="Agrandir Narrow" panose="020B0604020202020204" charset="0"/>
              </a:rPr>
              <a:t>. Por lo </a:t>
            </a:r>
            <a:r>
              <a:rPr lang="es-419" sz="3200" dirty="0">
                <a:solidFill>
                  <a:schemeClr val="bg1"/>
                </a:solidFill>
                <a:latin typeface="Agrandir Narrow" panose="020B0604020202020204" charset="0"/>
              </a:rPr>
              <a:t>general, en </a:t>
            </a:r>
            <a:r>
              <a:rPr lang="es-419" sz="3200" dirty="0" smtClean="0">
                <a:solidFill>
                  <a:schemeClr val="bg1"/>
                </a:solidFill>
                <a:latin typeface="Agrandir Narrow" panose="020B0604020202020204" charset="0"/>
              </a:rPr>
              <a:t>los filtros </a:t>
            </a:r>
            <a:r>
              <a:rPr lang="es-419" sz="3200" dirty="0">
                <a:solidFill>
                  <a:schemeClr val="bg1"/>
                </a:solidFill>
                <a:latin typeface="Agrandir Narrow" panose="020B0604020202020204" charset="0"/>
              </a:rPr>
              <a:t>IIR </a:t>
            </a:r>
            <a:r>
              <a:rPr lang="es-419" sz="3200" dirty="0" smtClean="0">
                <a:solidFill>
                  <a:schemeClr val="bg1"/>
                </a:solidFill>
                <a:latin typeface="Agrandir Narrow" panose="020B0604020202020204" charset="0"/>
              </a:rPr>
              <a:t>el mayor retardo </a:t>
            </a:r>
            <a:r>
              <a:rPr lang="es-419" sz="3200" dirty="0">
                <a:solidFill>
                  <a:schemeClr val="bg1"/>
                </a:solidFill>
                <a:latin typeface="Agrandir Narrow" panose="020B0604020202020204" charset="0"/>
              </a:rPr>
              <a:t>de </a:t>
            </a:r>
            <a:r>
              <a:rPr lang="es-419" sz="3200" dirty="0" smtClean="0">
                <a:solidFill>
                  <a:schemeClr val="bg1"/>
                </a:solidFill>
                <a:latin typeface="Agrandir Narrow" panose="020B0604020202020204" charset="0"/>
              </a:rPr>
              <a:t>tiempo ocurre </a:t>
            </a:r>
            <a:r>
              <a:rPr lang="es-419" sz="3200" dirty="0">
                <a:solidFill>
                  <a:schemeClr val="bg1"/>
                </a:solidFill>
                <a:latin typeface="Agrandir Narrow" panose="020B0604020202020204" charset="0"/>
              </a:rPr>
              <a:t>en la </a:t>
            </a:r>
            <a:r>
              <a:rPr lang="es-419" sz="3200" dirty="0" smtClean="0">
                <a:solidFill>
                  <a:schemeClr val="bg1"/>
                </a:solidFill>
                <a:latin typeface="Agrandir Narrow" panose="020B0604020202020204" charset="0"/>
              </a:rPr>
              <a:t>frecuencia de </a:t>
            </a:r>
            <a:r>
              <a:rPr lang="es-419" sz="3200" dirty="0">
                <a:solidFill>
                  <a:schemeClr val="bg1"/>
                </a:solidFill>
                <a:latin typeface="Agrandir Narrow" panose="020B0604020202020204" charset="0"/>
              </a:rPr>
              <a:t>corte del filtro</a:t>
            </a:r>
            <a:r>
              <a:rPr lang="es-419" sz="3200" dirty="0" smtClean="0">
                <a:solidFill>
                  <a:schemeClr val="bg1"/>
                </a:solidFill>
                <a:latin typeface="Agrandir Narrow" panose="020B0604020202020204" charset="0"/>
              </a:rPr>
              <a:t>.</a:t>
            </a:r>
          </a:p>
          <a:p>
            <a:pPr algn="ctr"/>
            <a:endParaRPr lang="es-419" sz="3200" dirty="0">
              <a:solidFill>
                <a:schemeClr val="bg1"/>
              </a:solidFill>
              <a:latin typeface="Agrandir Narrow" panose="020B0604020202020204" charset="0"/>
            </a:endParaRPr>
          </a:p>
          <a:p>
            <a:pPr algn="ctr"/>
            <a:r>
              <a:rPr lang="es-419" sz="3200" dirty="0" smtClean="0">
                <a:solidFill>
                  <a:schemeClr val="bg1"/>
                </a:solidFill>
                <a:latin typeface="Agrandir Narrow" panose="020B0604020202020204" charset="0"/>
              </a:rPr>
              <a:t>En general, los filtros </a:t>
            </a:r>
            <a:r>
              <a:rPr lang="es-419" sz="3200" dirty="0" smtClean="0">
                <a:solidFill>
                  <a:srgbClr val="2E9A9F"/>
                </a:solidFill>
                <a:latin typeface="Agrandir Narrow" panose="020B0604020202020204" charset="0"/>
              </a:rPr>
              <a:t>FIR son </a:t>
            </a:r>
            <a:r>
              <a:rPr lang="es-419" sz="3200" dirty="0">
                <a:solidFill>
                  <a:srgbClr val="2E9A9F"/>
                </a:solidFill>
                <a:latin typeface="Agrandir Narrow" panose="020B0604020202020204" charset="0"/>
              </a:rPr>
              <a:t>siempre estables</a:t>
            </a:r>
            <a:r>
              <a:rPr lang="es-419" sz="3200" dirty="0">
                <a:solidFill>
                  <a:schemeClr val="bg1"/>
                </a:solidFill>
                <a:latin typeface="Agrandir Narrow" panose="020B0604020202020204" charset="0"/>
              </a:rPr>
              <a:t> (tienen ceros; polos en el </a:t>
            </a:r>
            <a:r>
              <a:rPr lang="es-419" sz="3200" dirty="0" smtClean="0">
                <a:solidFill>
                  <a:schemeClr val="bg1"/>
                </a:solidFill>
                <a:latin typeface="Agrandir Narrow" panose="020B0604020202020204" charset="0"/>
              </a:rPr>
              <a:t>origen) y se </a:t>
            </a:r>
            <a:r>
              <a:rPr lang="es-419" sz="3200" dirty="0">
                <a:solidFill>
                  <a:schemeClr val="bg1"/>
                </a:solidFill>
                <a:latin typeface="Agrandir Narrow" panose="020B0604020202020204" charset="0"/>
              </a:rPr>
              <a:t>pueden diseñar para tener fase lineal</a:t>
            </a:r>
          </a:p>
        </p:txBody>
      </p:sp>
    </p:spTree>
    <p:extLst>
      <p:ext uri="{BB962C8B-B14F-4D97-AF65-F5344CB8AC3E}">
        <p14:creationId xmlns:p14="http://schemas.microsoft.com/office/powerpoint/2010/main" val="4203281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0"/>
          <p:cNvSpPr txBox="1"/>
          <p:nvPr/>
        </p:nvSpPr>
        <p:spPr>
          <a:xfrm>
            <a:off x="2096887" y="1425575"/>
            <a:ext cx="14094227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9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grandir Narrow Bold"/>
                <a:ea typeface="+mn-ea"/>
                <a:cs typeface="+mn-cs"/>
              </a:rPr>
              <a:t>FILTROS DIGITALES</a:t>
            </a:r>
          </a:p>
          <a:p>
            <a:pPr marL="0" marR="0" lvl="0" indent="0" algn="ctr" defTabSz="914400" rtl="0" eaLnBrk="1" fontAlgn="auto" latinLnBrk="0" hangingPunct="1">
              <a:lnSpc>
                <a:spcPts val="9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dirty="0" smtClean="0">
                <a:solidFill>
                  <a:srgbClr val="FFDE59"/>
                </a:solidFill>
                <a:latin typeface="Agrandir Narrow Bold"/>
              </a:rPr>
              <a:t>RETARDO TEMPORAL</a:t>
            </a:r>
            <a:endParaRPr kumimoji="0" lang="en-US" sz="8000" b="0" i="0" u="none" strike="noStrike" kern="1200" cap="none" spc="0" normalizeH="0" baseline="0" noProof="0" dirty="0" smtClean="0">
              <a:ln>
                <a:noFill/>
              </a:ln>
              <a:solidFill>
                <a:srgbClr val="FFDE59"/>
              </a:solidFill>
              <a:effectLst/>
              <a:uLnTx/>
              <a:uFillTx/>
              <a:latin typeface="Agrandir Narrow Bold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1847850" y="4681998"/>
            <a:ext cx="145923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419" sz="3200" dirty="0">
                <a:solidFill>
                  <a:schemeClr val="bg1"/>
                </a:solidFill>
                <a:latin typeface="Agrandir Narrow" panose="020B0604020202020204" charset="0"/>
              </a:rPr>
              <a:t>Debido a que algunos datos deben pasar a través del filtro antes de que se pueda crear la salida, existe un retraso en la creación de </a:t>
            </a:r>
            <a:r>
              <a:rPr lang="es-419" sz="3200" dirty="0" smtClean="0">
                <a:solidFill>
                  <a:schemeClr val="bg1"/>
                </a:solidFill>
                <a:latin typeface="Agrandir Narrow" panose="020B0604020202020204" charset="0"/>
              </a:rPr>
              <a:t>la serie </a:t>
            </a:r>
            <a:r>
              <a:rPr lang="es-419" sz="3200" dirty="0">
                <a:solidFill>
                  <a:schemeClr val="bg1"/>
                </a:solidFill>
                <a:latin typeface="Agrandir Narrow" panose="020B0604020202020204" charset="0"/>
              </a:rPr>
              <a:t>de tiempo de salida (y) en comparación con la serie de tiempo de entrada (x).</a:t>
            </a:r>
          </a:p>
          <a:p>
            <a:pPr algn="ctr"/>
            <a:endParaRPr lang="es-419" sz="3200" dirty="0">
              <a:solidFill>
                <a:schemeClr val="bg1"/>
              </a:solidFill>
              <a:latin typeface="Agrandir Narrow" panose="020B0604020202020204" charset="0"/>
            </a:endParaRPr>
          </a:p>
          <a:p>
            <a:pPr algn="ctr"/>
            <a:r>
              <a:rPr lang="es-419" sz="3200" dirty="0">
                <a:solidFill>
                  <a:schemeClr val="bg1"/>
                </a:solidFill>
                <a:latin typeface="Agrandir Narrow" panose="020B0604020202020204" charset="0"/>
              </a:rPr>
              <a:t>A través del filtrado “forward-</a:t>
            </a:r>
            <a:r>
              <a:rPr lang="es-419" sz="3200" dirty="0" err="1">
                <a:solidFill>
                  <a:schemeClr val="bg1"/>
                </a:solidFill>
                <a:latin typeface="Agrandir Narrow" panose="020B0604020202020204" charset="0"/>
              </a:rPr>
              <a:t>backward</a:t>
            </a:r>
            <a:r>
              <a:rPr lang="es-419" sz="3200" dirty="0">
                <a:solidFill>
                  <a:schemeClr val="bg1"/>
                </a:solidFill>
                <a:latin typeface="Agrandir Narrow" panose="020B0604020202020204" charset="0"/>
              </a:rPr>
              <a:t>", se puede eliminar el retraso de tiempo en la serie de tiempo de salida. Después de </a:t>
            </a:r>
            <a:r>
              <a:rPr lang="es-419" sz="3200" dirty="0" smtClean="0">
                <a:solidFill>
                  <a:schemeClr val="bg1"/>
                </a:solidFill>
                <a:latin typeface="Agrandir Narrow" panose="020B0604020202020204" charset="0"/>
              </a:rPr>
              <a:t>filtrar x(n</a:t>
            </a:r>
            <a:r>
              <a:rPr lang="es-419" sz="3200" dirty="0">
                <a:solidFill>
                  <a:schemeClr val="bg1"/>
                </a:solidFill>
                <a:latin typeface="Agrandir Narrow" panose="020B0604020202020204" charset="0"/>
              </a:rPr>
              <a:t>) para obtener la salida y(n), puede filtrar y(n) nuevamente, en primer lugar, y (los puntos de datos en n) se invierten y luego se ingresan al filtro para filtrar.</a:t>
            </a:r>
          </a:p>
        </p:txBody>
      </p:sp>
    </p:spTree>
    <p:extLst>
      <p:ext uri="{BB962C8B-B14F-4D97-AF65-F5344CB8AC3E}">
        <p14:creationId xmlns:p14="http://schemas.microsoft.com/office/powerpoint/2010/main" val="333812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4"/>
          <p:cNvSpPr txBox="1"/>
          <p:nvPr/>
        </p:nvSpPr>
        <p:spPr>
          <a:xfrm>
            <a:off x="1505644" y="3296841"/>
            <a:ext cx="15276713" cy="37300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9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0" dirty="0" smtClean="0">
                <a:solidFill>
                  <a:prstClr val="white"/>
                </a:solidFill>
                <a:latin typeface="Agrandir Narrow Bold"/>
              </a:rPr>
              <a:t>¿POR QUÉ SERÍA IMPORTANTE </a:t>
            </a:r>
            <a:r>
              <a:rPr lang="en-US" sz="10000" dirty="0" smtClean="0">
                <a:solidFill>
                  <a:srgbClr val="FFDE59"/>
                </a:solidFill>
                <a:latin typeface="Agrandir Narrow Bold"/>
              </a:rPr>
              <a:t>FILTRAR</a:t>
            </a:r>
            <a:r>
              <a:rPr lang="en-US" sz="10000" dirty="0" smtClean="0">
                <a:solidFill>
                  <a:prstClr val="white"/>
                </a:solidFill>
                <a:latin typeface="Agrandir Narrow Bold"/>
              </a:rPr>
              <a:t> UNA </a:t>
            </a:r>
            <a:r>
              <a:rPr lang="en-US" sz="10000" dirty="0" smtClean="0">
                <a:solidFill>
                  <a:srgbClr val="2E9A9F"/>
                </a:solidFill>
                <a:latin typeface="Agrandir Narrow Bold"/>
              </a:rPr>
              <a:t>SEÑAL BIOMÉDICA</a:t>
            </a:r>
            <a:r>
              <a:rPr lang="en-US" sz="10000" dirty="0" smtClean="0">
                <a:solidFill>
                  <a:prstClr val="white"/>
                </a:solidFill>
                <a:latin typeface="Agrandir Narrow Bold"/>
              </a:rPr>
              <a:t>?</a:t>
            </a:r>
            <a:endParaRPr kumimoji="0" lang="en-US" sz="10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grandir Narrow 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9199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5555" b="-5555"/>
            </a:stretch>
          </a:blipFill>
        </p:spPr>
      </p:sp>
      <p:grpSp>
        <p:nvGrpSpPr>
          <p:cNvPr id="9" name="Grupo 8"/>
          <p:cNvGrpSpPr/>
          <p:nvPr/>
        </p:nvGrpSpPr>
        <p:grpSpPr>
          <a:xfrm>
            <a:off x="7088084" y="7124700"/>
            <a:ext cx="4111832" cy="396875"/>
            <a:chOff x="7088084" y="7124700"/>
            <a:chExt cx="4111832" cy="396875"/>
          </a:xfrm>
        </p:grpSpPr>
        <p:sp>
          <p:nvSpPr>
            <p:cNvPr id="3" name="AutoShape 3"/>
            <p:cNvSpPr/>
            <p:nvPr/>
          </p:nvSpPr>
          <p:spPr>
            <a:xfrm>
              <a:off x="7088084" y="7323137"/>
              <a:ext cx="4111832" cy="0"/>
            </a:xfrm>
            <a:prstGeom prst="line">
              <a:avLst/>
            </a:prstGeom>
            <a:ln w="676275" cap="rnd">
              <a:solidFill>
                <a:srgbClr val="FFDE59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351017" y="7124700"/>
              <a:ext cx="3585966" cy="396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99"/>
                </a:lnSpc>
              </a:pPr>
              <a:r>
                <a:rPr lang="en-US" sz="2499" dirty="0">
                  <a:solidFill>
                    <a:srgbClr val="000000"/>
                  </a:solidFill>
                  <a:latin typeface="Agrandir Narrow Bold"/>
                </a:rPr>
                <a:t>ayvazquez@itba.edu.ar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iosignal - Wikipedia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67" t="-1" r="11108" b="48184"/>
          <a:stretch/>
        </p:blipFill>
        <p:spPr bwMode="auto">
          <a:xfrm>
            <a:off x="-2438400" y="3467099"/>
            <a:ext cx="6604003" cy="243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eform 7"/>
          <p:cNvSpPr>
            <a:spLocks noChangeAspect="1"/>
          </p:cNvSpPr>
          <p:nvPr/>
        </p:nvSpPr>
        <p:spPr>
          <a:xfrm>
            <a:off x="14158401" y="3390899"/>
            <a:ext cx="5729799" cy="2362201"/>
          </a:xfrm>
          <a:custGeom>
            <a:avLst/>
            <a:gdLst/>
            <a:ahLst/>
            <a:cxnLst/>
            <a:rect l="l" t="t" r="r" b="b"/>
            <a:pathLst>
              <a:path w="5729799" h="5796523">
                <a:moveTo>
                  <a:pt x="0" y="0"/>
                </a:moveTo>
                <a:lnTo>
                  <a:pt x="5729799" y="0"/>
                </a:lnTo>
                <a:lnTo>
                  <a:pt x="5729799" y="5796523"/>
                </a:lnTo>
                <a:lnTo>
                  <a:pt x="0" y="57965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rcRect/>
            <a:stretch>
              <a:fillRect l="-26237" t="-45162" r="-40826" b="-100226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4724400" y="1726555"/>
            <a:ext cx="8763000" cy="1231106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dirty="0" smtClean="0">
                <a:latin typeface="Agrandir Narrow Bold"/>
              </a:rPr>
              <a:t>REPASO DE</a:t>
            </a:r>
            <a:endParaRPr lang="en-US" sz="8000" dirty="0">
              <a:latin typeface="Agrandir Narrow Bold"/>
            </a:endParaRPr>
          </a:p>
        </p:txBody>
      </p:sp>
      <p:sp>
        <p:nvSpPr>
          <p:cNvPr id="16" name="Freeform 7"/>
          <p:cNvSpPr>
            <a:spLocks noChangeAspect="1"/>
          </p:cNvSpPr>
          <p:nvPr/>
        </p:nvSpPr>
        <p:spPr>
          <a:xfrm>
            <a:off x="15011400" y="5676900"/>
            <a:ext cx="4114800" cy="1066800"/>
          </a:xfrm>
          <a:custGeom>
            <a:avLst/>
            <a:gdLst/>
            <a:ahLst/>
            <a:cxnLst/>
            <a:rect l="l" t="t" r="r" b="b"/>
            <a:pathLst>
              <a:path w="5729799" h="5796523">
                <a:moveTo>
                  <a:pt x="0" y="0"/>
                </a:moveTo>
                <a:lnTo>
                  <a:pt x="5729799" y="0"/>
                </a:lnTo>
                <a:lnTo>
                  <a:pt x="5729799" y="5796523"/>
                </a:lnTo>
                <a:lnTo>
                  <a:pt x="0" y="57965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rcRect/>
            <a:stretch>
              <a:fillRect l="-37038" t="7144" r="-95595" b="-450506"/>
            </a:stretch>
          </a:blipFill>
        </p:spPr>
      </p:sp>
      <p:pic>
        <p:nvPicPr>
          <p:cNvPr id="18" name="Picture 2" descr="Biosignal - Wikipedia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22" t="51818" r="21871" b="20654"/>
          <a:stretch/>
        </p:blipFill>
        <p:spPr bwMode="auto">
          <a:xfrm>
            <a:off x="15163800" y="6743700"/>
            <a:ext cx="3581400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Freeform 7"/>
          <p:cNvSpPr>
            <a:spLocks noChangeAspect="1"/>
          </p:cNvSpPr>
          <p:nvPr/>
        </p:nvSpPr>
        <p:spPr>
          <a:xfrm>
            <a:off x="-220199" y="5905500"/>
            <a:ext cx="3268199" cy="914400"/>
          </a:xfrm>
          <a:custGeom>
            <a:avLst/>
            <a:gdLst/>
            <a:ahLst/>
            <a:cxnLst/>
            <a:rect l="l" t="t" r="r" b="b"/>
            <a:pathLst>
              <a:path w="5729799" h="5796523">
                <a:moveTo>
                  <a:pt x="0" y="0"/>
                </a:moveTo>
                <a:lnTo>
                  <a:pt x="5729799" y="0"/>
                </a:lnTo>
                <a:lnTo>
                  <a:pt x="5729799" y="5796523"/>
                </a:lnTo>
                <a:lnTo>
                  <a:pt x="0" y="57965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rcRect/>
            <a:stretch>
              <a:fillRect l="-121320" t="-273111" r="-71574" b="-260808"/>
            </a:stretch>
          </a:blipFill>
        </p:spPr>
      </p:sp>
      <p:sp>
        <p:nvSpPr>
          <p:cNvPr id="19" name="Freeform 7"/>
          <p:cNvSpPr>
            <a:spLocks noChangeAspect="1"/>
          </p:cNvSpPr>
          <p:nvPr/>
        </p:nvSpPr>
        <p:spPr>
          <a:xfrm rot="866444">
            <a:off x="-410112" y="6536779"/>
            <a:ext cx="3420341" cy="1395847"/>
          </a:xfrm>
          <a:custGeom>
            <a:avLst/>
            <a:gdLst/>
            <a:ahLst/>
            <a:cxnLst/>
            <a:rect l="l" t="t" r="r" b="b"/>
            <a:pathLst>
              <a:path w="5729799" h="5796523">
                <a:moveTo>
                  <a:pt x="0" y="0"/>
                </a:moveTo>
                <a:lnTo>
                  <a:pt x="5729799" y="0"/>
                </a:lnTo>
                <a:lnTo>
                  <a:pt x="5729799" y="5796523"/>
                </a:lnTo>
                <a:lnTo>
                  <a:pt x="0" y="57965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rcRect/>
            <a:stretch>
              <a:fillRect l="-74163" t="-331264" r="-105705" b="15993"/>
            </a:stretch>
          </a:blipFill>
        </p:spPr>
      </p:sp>
      <p:sp>
        <p:nvSpPr>
          <p:cNvPr id="20" name="TextBox 10"/>
          <p:cNvSpPr txBox="1"/>
          <p:nvPr/>
        </p:nvSpPr>
        <p:spPr>
          <a:xfrm>
            <a:off x="3684549" y="1638300"/>
            <a:ext cx="10918902" cy="1231106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dirty="0" smtClean="0">
                <a:solidFill>
                  <a:srgbClr val="FFFFFF"/>
                </a:solidFill>
                <a:latin typeface="Agrandir Narrow Bold"/>
              </a:rPr>
              <a:t>PROCESAMIENTO DE</a:t>
            </a:r>
            <a:endParaRPr lang="en-US" sz="8000" dirty="0">
              <a:solidFill>
                <a:srgbClr val="FFFFFF"/>
              </a:solidFill>
              <a:latin typeface="Agrandir Narrow Bold"/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2735836" y="5600700"/>
            <a:ext cx="1281632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16000" dirty="0" smtClean="0">
                <a:solidFill>
                  <a:srgbClr val="2E9A9F"/>
                </a:solidFill>
                <a:latin typeface="Agrandir Narrow Bold" panose="020B0604020202020204" charset="0"/>
              </a:rPr>
              <a:t>BIOMÉDICAS</a:t>
            </a:r>
            <a:endParaRPr lang="es-419" sz="16000" dirty="0">
              <a:solidFill>
                <a:srgbClr val="2E9A9F"/>
              </a:solidFill>
              <a:latin typeface="Agrandir Narrow Bold" panose="020B0604020202020204" charset="0"/>
            </a:endParaRPr>
          </a:p>
        </p:txBody>
      </p:sp>
      <p:sp>
        <p:nvSpPr>
          <p:cNvPr id="23" name="TextBox 10"/>
          <p:cNvSpPr txBox="1"/>
          <p:nvPr/>
        </p:nvSpPr>
        <p:spPr>
          <a:xfrm>
            <a:off x="3543301" y="3165850"/>
            <a:ext cx="11201399" cy="3077766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sz="20000" dirty="0" smtClean="0">
                <a:solidFill>
                  <a:srgbClr val="FFDE59"/>
                </a:solidFill>
                <a:latin typeface="Agrandir Narrow Bold"/>
              </a:rPr>
              <a:t>SEÑALES</a:t>
            </a:r>
          </a:p>
        </p:txBody>
      </p:sp>
    </p:spTree>
    <p:extLst>
      <p:ext uri="{BB962C8B-B14F-4D97-AF65-F5344CB8AC3E}">
        <p14:creationId xmlns:p14="http://schemas.microsoft.com/office/powerpoint/2010/main" val="2809585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4"/>
          <p:cNvSpPr txBox="1"/>
          <p:nvPr/>
        </p:nvSpPr>
        <p:spPr>
          <a:xfrm>
            <a:off x="2096887" y="2019300"/>
            <a:ext cx="14094227" cy="1440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15000" dirty="0" smtClean="0">
                <a:solidFill>
                  <a:srgbClr val="01558A"/>
                </a:solidFill>
                <a:latin typeface="Agrandir Narrow Bold"/>
              </a:rPr>
              <a:t>SEÑAL</a:t>
            </a:r>
            <a:endParaRPr lang="en-US" sz="15000" dirty="0">
              <a:solidFill>
                <a:srgbClr val="01558A"/>
              </a:solidFill>
              <a:latin typeface="Agrandir Narrow Bold"/>
            </a:endParaRPr>
          </a:p>
        </p:txBody>
      </p:sp>
      <p:sp>
        <p:nvSpPr>
          <p:cNvPr id="16" name="CuadroTexto 15"/>
          <p:cNvSpPr txBox="1"/>
          <p:nvPr/>
        </p:nvSpPr>
        <p:spPr>
          <a:xfrm>
            <a:off x="3321733" y="3619500"/>
            <a:ext cx="116445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4000" dirty="0" smtClean="0">
                <a:solidFill>
                  <a:schemeClr val="bg1"/>
                </a:solidFill>
                <a:latin typeface="Agrandir Narrow" panose="020B0604020202020204" charset="0"/>
              </a:rPr>
              <a:t>Función que contiene datos sobre un fenómeno dado</a:t>
            </a:r>
            <a:endParaRPr lang="es-419" sz="4000" dirty="0">
              <a:solidFill>
                <a:schemeClr val="bg1"/>
              </a:solidFill>
              <a:latin typeface="Agrandir Narrow" panose="020B0604020202020204" charset="0"/>
            </a:endParaRPr>
          </a:p>
        </p:txBody>
      </p:sp>
      <p:sp>
        <p:nvSpPr>
          <p:cNvPr id="17" name="TextBox 14"/>
          <p:cNvSpPr txBox="1"/>
          <p:nvPr/>
        </p:nvSpPr>
        <p:spPr>
          <a:xfrm>
            <a:off x="2324101" y="5676900"/>
            <a:ext cx="5638799" cy="1231106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sz="8000" dirty="0" smtClean="0">
                <a:solidFill>
                  <a:srgbClr val="000209"/>
                </a:solidFill>
                <a:latin typeface="Agrandir Narrow Bold"/>
              </a:rPr>
              <a:t>CONTINUA</a:t>
            </a:r>
            <a:endParaRPr lang="en-US" sz="8000" dirty="0">
              <a:solidFill>
                <a:srgbClr val="000209"/>
              </a:solidFill>
              <a:latin typeface="Agrandir Narrow Bold"/>
            </a:endParaRPr>
          </a:p>
        </p:txBody>
      </p:sp>
      <p:sp>
        <p:nvSpPr>
          <p:cNvPr id="18" name="TextBox 14"/>
          <p:cNvSpPr txBox="1"/>
          <p:nvPr/>
        </p:nvSpPr>
        <p:spPr>
          <a:xfrm>
            <a:off x="10325101" y="5676900"/>
            <a:ext cx="5638799" cy="1231106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sz="8000" dirty="0" smtClean="0">
                <a:solidFill>
                  <a:srgbClr val="000209"/>
                </a:solidFill>
                <a:latin typeface="Agrandir Narrow Bold"/>
              </a:rPr>
              <a:t>DISCRETA</a:t>
            </a:r>
            <a:endParaRPr lang="en-US" sz="8000" dirty="0">
              <a:solidFill>
                <a:srgbClr val="000209"/>
              </a:solidFill>
              <a:latin typeface="Agrandir Narrow Bold"/>
            </a:endParaRPr>
          </a:p>
        </p:txBody>
      </p:sp>
      <p:sp>
        <p:nvSpPr>
          <p:cNvPr id="21" name="TextBox 14"/>
          <p:cNvSpPr txBox="1"/>
          <p:nvPr/>
        </p:nvSpPr>
        <p:spPr>
          <a:xfrm>
            <a:off x="2210494" y="7423942"/>
            <a:ext cx="6134099" cy="1231106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sz="8000" dirty="0" smtClean="0">
                <a:solidFill>
                  <a:srgbClr val="000209"/>
                </a:solidFill>
                <a:latin typeface="Agrandir Narrow Bold"/>
              </a:rPr>
              <a:t>ANALÓGICA</a:t>
            </a:r>
            <a:endParaRPr lang="en-US" sz="8000" dirty="0">
              <a:solidFill>
                <a:srgbClr val="000209"/>
              </a:solidFill>
              <a:latin typeface="Agrandir Narrow Bold"/>
            </a:endParaRPr>
          </a:p>
        </p:txBody>
      </p:sp>
      <p:sp>
        <p:nvSpPr>
          <p:cNvPr id="22" name="TextBox 14"/>
          <p:cNvSpPr txBox="1"/>
          <p:nvPr/>
        </p:nvSpPr>
        <p:spPr>
          <a:xfrm>
            <a:off x="10438709" y="7423942"/>
            <a:ext cx="5638798" cy="1231106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sz="8000" dirty="0" smtClean="0">
                <a:solidFill>
                  <a:srgbClr val="000209"/>
                </a:solidFill>
                <a:latin typeface="Agrandir Narrow Bold"/>
              </a:rPr>
              <a:t>DIGITAL</a:t>
            </a:r>
            <a:endParaRPr lang="en-US" sz="8000" dirty="0">
              <a:solidFill>
                <a:srgbClr val="000209"/>
              </a:solidFill>
              <a:latin typeface="Agrandir Narrow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DE59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DE59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2E9A9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2E9A9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1" grpId="0"/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4"/>
          <p:cNvSpPr txBox="1"/>
          <p:nvPr/>
        </p:nvSpPr>
        <p:spPr>
          <a:xfrm>
            <a:off x="2096887" y="2019300"/>
            <a:ext cx="14094227" cy="1440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15000" dirty="0" smtClean="0">
                <a:solidFill>
                  <a:srgbClr val="01558A"/>
                </a:solidFill>
                <a:latin typeface="Agrandir Narrow Bold"/>
              </a:rPr>
              <a:t>SEÑAL</a:t>
            </a:r>
            <a:endParaRPr lang="en-US" sz="15000" dirty="0">
              <a:solidFill>
                <a:srgbClr val="01558A"/>
              </a:solidFill>
              <a:latin typeface="Agrandir Narrow Bold"/>
            </a:endParaRPr>
          </a:p>
        </p:txBody>
      </p:sp>
      <p:sp>
        <p:nvSpPr>
          <p:cNvPr id="16" name="CuadroTexto 15"/>
          <p:cNvSpPr txBox="1"/>
          <p:nvPr/>
        </p:nvSpPr>
        <p:spPr>
          <a:xfrm>
            <a:off x="3321733" y="3619500"/>
            <a:ext cx="116445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4000" dirty="0" smtClean="0">
                <a:solidFill>
                  <a:schemeClr val="bg1"/>
                </a:solidFill>
                <a:latin typeface="Agrandir Narrow" panose="020B0604020202020204" charset="0"/>
              </a:rPr>
              <a:t>Función que contiene datos sobre un fenómeno dado</a:t>
            </a:r>
            <a:endParaRPr lang="es-419" sz="4000" dirty="0">
              <a:solidFill>
                <a:schemeClr val="bg1"/>
              </a:solidFill>
              <a:latin typeface="Agrandir Narrow" panose="020B0604020202020204" charset="0"/>
            </a:endParaRPr>
          </a:p>
        </p:txBody>
      </p:sp>
      <p:sp>
        <p:nvSpPr>
          <p:cNvPr id="17" name="TextBox 14"/>
          <p:cNvSpPr txBox="1"/>
          <p:nvPr/>
        </p:nvSpPr>
        <p:spPr>
          <a:xfrm>
            <a:off x="4781551" y="5676900"/>
            <a:ext cx="8724899" cy="1231106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sz="8000" dirty="0" smtClean="0">
                <a:solidFill>
                  <a:srgbClr val="000209"/>
                </a:solidFill>
                <a:latin typeface="Agrandir Narrow Bold"/>
              </a:rPr>
              <a:t>DETERMINÍSTICA</a:t>
            </a:r>
            <a:endParaRPr lang="en-US" sz="8000" dirty="0">
              <a:solidFill>
                <a:srgbClr val="000209"/>
              </a:solidFill>
              <a:latin typeface="Agrandir Narrow Bold"/>
            </a:endParaRPr>
          </a:p>
        </p:txBody>
      </p:sp>
      <p:sp>
        <p:nvSpPr>
          <p:cNvPr id="21" name="TextBox 14"/>
          <p:cNvSpPr txBox="1"/>
          <p:nvPr/>
        </p:nvSpPr>
        <p:spPr>
          <a:xfrm>
            <a:off x="4610447" y="7423942"/>
            <a:ext cx="9067106" cy="1231106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sz="8000" dirty="0" smtClean="0">
                <a:solidFill>
                  <a:srgbClr val="000209"/>
                </a:solidFill>
                <a:latin typeface="Agrandir Narrow Bold"/>
              </a:rPr>
              <a:t>PROBABILÍSTICA</a:t>
            </a:r>
            <a:endParaRPr lang="en-US" sz="8000" dirty="0">
              <a:solidFill>
                <a:srgbClr val="000209"/>
              </a:solidFill>
              <a:latin typeface="Agrandir Narrow Bold"/>
            </a:endParaRPr>
          </a:p>
        </p:txBody>
      </p:sp>
    </p:spTree>
    <p:extLst>
      <p:ext uri="{BB962C8B-B14F-4D97-AF65-F5344CB8AC3E}">
        <p14:creationId xmlns:p14="http://schemas.microsoft.com/office/powerpoint/2010/main" val="1626317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DE59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2E9A9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4"/>
          <p:cNvSpPr txBox="1"/>
          <p:nvPr/>
        </p:nvSpPr>
        <p:spPr>
          <a:xfrm>
            <a:off x="2096887" y="2019300"/>
            <a:ext cx="14094227" cy="1440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15000" dirty="0" smtClean="0">
                <a:solidFill>
                  <a:srgbClr val="01558A"/>
                </a:solidFill>
                <a:latin typeface="Agrandir Narrow Bold"/>
              </a:rPr>
              <a:t>SEÑAL</a:t>
            </a:r>
            <a:endParaRPr lang="en-US" sz="15000" dirty="0">
              <a:solidFill>
                <a:srgbClr val="01558A"/>
              </a:solidFill>
              <a:latin typeface="Agrandir Narrow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2835221" y="3086100"/>
            <a:ext cx="12617557" cy="27853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17500" dirty="0" smtClean="0">
                <a:solidFill>
                  <a:srgbClr val="2E9A9F"/>
                </a:solidFill>
                <a:latin typeface="Agrandir Narrow Bold" panose="020B0604020202020204" charset="0"/>
              </a:rPr>
              <a:t>BIOMÉDICA</a:t>
            </a:r>
            <a:endParaRPr lang="es-419" sz="17500" dirty="0">
              <a:solidFill>
                <a:srgbClr val="2E9A9F"/>
              </a:solidFill>
              <a:latin typeface="Agrandir Narrow Bold" panose="020B060402020202020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6057900"/>
            <a:ext cx="3886200" cy="323850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5486400" y="1576239"/>
            <a:ext cx="66075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8000" dirty="0" smtClean="0">
                <a:solidFill>
                  <a:schemeClr val="bg1"/>
                </a:solidFill>
                <a:latin typeface="Agrandir Narrow" panose="020B0604020202020204" charset="0"/>
              </a:rPr>
              <a:t>¿</a:t>
            </a:r>
            <a:endParaRPr lang="es-419" sz="8000" dirty="0">
              <a:solidFill>
                <a:schemeClr val="bg1"/>
              </a:solidFill>
              <a:latin typeface="Agrandir Narrow" panose="020B0604020202020204" charset="0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15316200" y="3645860"/>
            <a:ext cx="66075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8000" dirty="0" smtClean="0">
                <a:solidFill>
                  <a:schemeClr val="bg1"/>
                </a:solidFill>
                <a:latin typeface="Agrandir Narrow" panose="020B0604020202020204" charset="0"/>
              </a:rPr>
              <a:t>?</a:t>
            </a:r>
            <a:endParaRPr lang="es-419" sz="8000" dirty="0">
              <a:solidFill>
                <a:schemeClr val="bg1"/>
              </a:solidFill>
              <a:latin typeface="Agrandir Narrow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7506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eter Capusotto y sus Videos - Jorge Suspenso - 8° Temporada (2013) -  YouTub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1714500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iosignal - Wikipedi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67" t="-1" r="11108" b="48184"/>
          <a:stretch/>
        </p:blipFill>
        <p:spPr bwMode="auto">
          <a:xfrm>
            <a:off x="-2438400" y="3467099"/>
            <a:ext cx="6604003" cy="243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eform 7"/>
          <p:cNvSpPr>
            <a:spLocks noChangeAspect="1"/>
          </p:cNvSpPr>
          <p:nvPr/>
        </p:nvSpPr>
        <p:spPr>
          <a:xfrm>
            <a:off x="14158401" y="3390899"/>
            <a:ext cx="5729799" cy="2362201"/>
          </a:xfrm>
          <a:custGeom>
            <a:avLst/>
            <a:gdLst/>
            <a:ahLst/>
            <a:cxnLst/>
            <a:rect l="l" t="t" r="r" b="b"/>
            <a:pathLst>
              <a:path w="5729799" h="5796523">
                <a:moveTo>
                  <a:pt x="0" y="0"/>
                </a:moveTo>
                <a:lnTo>
                  <a:pt x="5729799" y="0"/>
                </a:lnTo>
                <a:lnTo>
                  <a:pt x="5729799" y="5796523"/>
                </a:lnTo>
                <a:lnTo>
                  <a:pt x="0" y="57965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rcRect/>
            <a:stretch>
              <a:fillRect l="-26237" t="-45162" r="-40826" b="-100226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4724400" y="1726555"/>
            <a:ext cx="8763000" cy="1231106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96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randir Narrow Bold"/>
                <a:ea typeface="+mn-ea"/>
                <a:cs typeface="+mn-cs"/>
              </a:rPr>
              <a:t>REPASO DE</a:t>
            </a:r>
            <a:endParaRPr kumimoji="0" lang="en-US" sz="8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randir Narrow Bold"/>
              <a:ea typeface="+mn-ea"/>
              <a:cs typeface="+mn-cs"/>
            </a:endParaRPr>
          </a:p>
        </p:txBody>
      </p:sp>
      <p:sp>
        <p:nvSpPr>
          <p:cNvPr id="16" name="Freeform 7"/>
          <p:cNvSpPr>
            <a:spLocks noChangeAspect="1"/>
          </p:cNvSpPr>
          <p:nvPr/>
        </p:nvSpPr>
        <p:spPr>
          <a:xfrm>
            <a:off x="15011400" y="5676900"/>
            <a:ext cx="4114800" cy="1066800"/>
          </a:xfrm>
          <a:custGeom>
            <a:avLst/>
            <a:gdLst/>
            <a:ahLst/>
            <a:cxnLst/>
            <a:rect l="l" t="t" r="r" b="b"/>
            <a:pathLst>
              <a:path w="5729799" h="5796523">
                <a:moveTo>
                  <a:pt x="0" y="0"/>
                </a:moveTo>
                <a:lnTo>
                  <a:pt x="5729799" y="0"/>
                </a:lnTo>
                <a:lnTo>
                  <a:pt x="5729799" y="5796523"/>
                </a:lnTo>
                <a:lnTo>
                  <a:pt x="0" y="57965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rcRect/>
            <a:stretch>
              <a:fillRect l="-37038" t="7144" r="-95595" b="-450506"/>
            </a:stretch>
          </a:blipFill>
        </p:spPr>
      </p:sp>
      <p:pic>
        <p:nvPicPr>
          <p:cNvPr id="18" name="Picture 2" descr="Biosignal - Wikipedi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22" t="51818" r="21871" b="20654"/>
          <a:stretch/>
        </p:blipFill>
        <p:spPr bwMode="auto">
          <a:xfrm>
            <a:off x="15163800" y="6743700"/>
            <a:ext cx="3581400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Freeform 7"/>
          <p:cNvSpPr>
            <a:spLocks noChangeAspect="1"/>
          </p:cNvSpPr>
          <p:nvPr/>
        </p:nvSpPr>
        <p:spPr>
          <a:xfrm>
            <a:off x="-220199" y="5905500"/>
            <a:ext cx="3268199" cy="914400"/>
          </a:xfrm>
          <a:custGeom>
            <a:avLst/>
            <a:gdLst/>
            <a:ahLst/>
            <a:cxnLst/>
            <a:rect l="l" t="t" r="r" b="b"/>
            <a:pathLst>
              <a:path w="5729799" h="5796523">
                <a:moveTo>
                  <a:pt x="0" y="0"/>
                </a:moveTo>
                <a:lnTo>
                  <a:pt x="5729799" y="0"/>
                </a:lnTo>
                <a:lnTo>
                  <a:pt x="5729799" y="5796523"/>
                </a:lnTo>
                <a:lnTo>
                  <a:pt x="0" y="57965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rcRect/>
            <a:stretch>
              <a:fillRect l="-121320" t="-273111" r="-71574" b="-260808"/>
            </a:stretch>
          </a:blipFill>
        </p:spPr>
      </p:sp>
      <p:sp>
        <p:nvSpPr>
          <p:cNvPr id="19" name="Freeform 7"/>
          <p:cNvSpPr>
            <a:spLocks noChangeAspect="1"/>
          </p:cNvSpPr>
          <p:nvPr/>
        </p:nvSpPr>
        <p:spPr>
          <a:xfrm rot="866444">
            <a:off x="-410112" y="6536779"/>
            <a:ext cx="3420341" cy="1395847"/>
          </a:xfrm>
          <a:custGeom>
            <a:avLst/>
            <a:gdLst/>
            <a:ahLst/>
            <a:cxnLst/>
            <a:rect l="l" t="t" r="r" b="b"/>
            <a:pathLst>
              <a:path w="5729799" h="5796523">
                <a:moveTo>
                  <a:pt x="0" y="0"/>
                </a:moveTo>
                <a:lnTo>
                  <a:pt x="5729799" y="0"/>
                </a:lnTo>
                <a:lnTo>
                  <a:pt x="5729799" y="5796523"/>
                </a:lnTo>
                <a:lnTo>
                  <a:pt x="0" y="57965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rcRect/>
            <a:stretch>
              <a:fillRect l="-74163" t="-331264" r="-105705" b="15993"/>
            </a:stretch>
          </a:blipFill>
        </p:spPr>
      </p:sp>
      <p:sp>
        <p:nvSpPr>
          <p:cNvPr id="22" name="CuadroTexto 21"/>
          <p:cNvSpPr txBox="1"/>
          <p:nvPr/>
        </p:nvSpPr>
        <p:spPr>
          <a:xfrm>
            <a:off x="2735836" y="5600700"/>
            <a:ext cx="1281632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419" sz="16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2E9A9F"/>
                </a:solidFill>
                <a:effectLst/>
                <a:uLnTx/>
                <a:uFillTx/>
                <a:latin typeface="Agrandir Narrow Bold" panose="020B0604020202020204" charset="0"/>
                <a:ea typeface="+mn-ea"/>
                <a:cs typeface="+mn-cs"/>
              </a:rPr>
              <a:t>BIOMÉDICAS</a:t>
            </a:r>
            <a:endParaRPr kumimoji="0" lang="es-419" sz="16000" b="0" i="0" u="none" strike="noStrike" kern="1200" cap="none" spc="0" normalizeH="0" baseline="0" noProof="0" dirty="0">
              <a:ln>
                <a:noFill/>
              </a:ln>
              <a:solidFill>
                <a:srgbClr val="2E9A9F"/>
              </a:solidFill>
              <a:effectLst/>
              <a:uLnTx/>
              <a:uFillTx/>
              <a:latin typeface="Agrandir Narrow Bold" panose="020B0604020202020204" charset="0"/>
              <a:ea typeface="+mn-ea"/>
              <a:cs typeface="+mn-cs"/>
            </a:endParaRPr>
          </a:p>
        </p:txBody>
      </p:sp>
      <p:sp>
        <p:nvSpPr>
          <p:cNvPr id="23" name="TextBox 10"/>
          <p:cNvSpPr txBox="1"/>
          <p:nvPr/>
        </p:nvSpPr>
        <p:spPr>
          <a:xfrm>
            <a:off x="3543301" y="3165850"/>
            <a:ext cx="11201399" cy="3077766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DE59"/>
                </a:solidFill>
                <a:effectLst/>
                <a:uLnTx/>
                <a:uFillTx/>
                <a:latin typeface="Agrandir Narrow Bold"/>
                <a:ea typeface="+mn-ea"/>
                <a:cs typeface="+mn-cs"/>
              </a:rPr>
              <a:t>SEÑALES</a:t>
            </a:r>
          </a:p>
        </p:txBody>
      </p:sp>
    </p:spTree>
    <p:extLst>
      <p:ext uri="{BB962C8B-B14F-4D97-AF65-F5344CB8AC3E}">
        <p14:creationId xmlns:p14="http://schemas.microsoft.com/office/powerpoint/2010/main" val="1853740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2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uadroTexto 21"/>
          <p:cNvSpPr txBox="1"/>
          <p:nvPr/>
        </p:nvSpPr>
        <p:spPr>
          <a:xfrm>
            <a:off x="2735836" y="5600700"/>
            <a:ext cx="1281632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419" sz="16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2E9A9F"/>
                </a:solidFill>
                <a:effectLst/>
                <a:uLnTx/>
                <a:uFillTx/>
                <a:latin typeface="Agrandir Narrow Bold" panose="020B0604020202020204" charset="0"/>
                <a:ea typeface="+mn-ea"/>
                <a:cs typeface="+mn-cs"/>
              </a:rPr>
              <a:t>BIOMÉDICAS</a:t>
            </a:r>
            <a:endParaRPr kumimoji="0" lang="es-419" sz="16000" b="0" i="0" u="none" strike="noStrike" kern="1200" cap="none" spc="0" normalizeH="0" baseline="0" noProof="0" dirty="0">
              <a:ln>
                <a:noFill/>
              </a:ln>
              <a:solidFill>
                <a:srgbClr val="2E9A9F"/>
              </a:solidFill>
              <a:effectLst/>
              <a:uLnTx/>
              <a:uFillTx/>
              <a:latin typeface="Agrandir Narrow Bold" panose="020B0604020202020204" charset="0"/>
              <a:ea typeface="+mn-ea"/>
              <a:cs typeface="+mn-cs"/>
            </a:endParaRPr>
          </a:p>
        </p:txBody>
      </p:sp>
      <p:sp>
        <p:nvSpPr>
          <p:cNvPr id="23" name="TextBox 10"/>
          <p:cNvSpPr txBox="1"/>
          <p:nvPr/>
        </p:nvSpPr>
        <p:spPr>
          <a:xfrm>
            <a:off x="3543301" y="3165850"/>
            <a:ext cx="11201399" cy="3077766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DE59"/>
                </a:solidFill>
                <a:effectLst/>
                <a:uLnTx/>
                <a:uFillTx/>
                <a:latin typeface="Agrandir Narrow Bold"/>
                <a:ea typeface="+mn-ea"/>
                <a:cs typeface="+mn-cs"/>
              </a:rPr>
              <a:t>SEÑALES</a:t>
            </a:r>
          </a:p>
        </p:txBody>
      </p:sp>
      <p:grpSp>
        <p:nvGrpSpPr>
          <p:cNvPr id="4" name="Grupo 3"/>
          <p:cNvGrpSpPr/>
          <p:nvPr/>
        </p:nvGrpSpPr>
        <p:grpSpPr>
          <a:xfrm>
            <a:off x="13045234" y="38100"/>
            <a:ext cx="4785566" cy="3657600"/>
            <a:chOff x="13045234" y="38100"/>
            <a:chExt cx="4785566" cy="3657600"/>
          </a:xfrm>
        </p:grpSpPr>
        <p:sp>
          <p:nvSpPr>
            <p:cNvPr id="14" name="Freeform 7"/>
            <p:cNvSpPr>
              <a:spLocks noChangeAspect="1"/>
            </p:cNvSpPr>
            <p:nvPr/>
          </p:nvSpPr>
          <p:spPr>
            <a:xfrm>
              <a:off x="15574869" y="686712"/>
              <a:ext cx="2255931" cy="2360376"/>
            </a:xfrm>
            <a:custGeom>
              <a:avLst/>
              <a:gdLst/>
              <a:ahLst/>
              <a:cxnLst/>
              <a:rect l="l" t="t" r="r" b="b"/>
              <a:pathLst>
                <a:path w="5729799" h="5796523">
                  <a:moveTo>
                    <a:pt x="0" y="0"/>
                  </a:moveTo>
                  <a:lnTo>
                    <a:pt x="5729799" y="0"/>
                  </a:lnTo>
                  <a:lnTo>
                    <a:pt x="5729799" y="5796523"/>
                  </a:lnTo>
                  <a:lnTo>
                    <a:pt x="0" y="57965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rcRect/>
              <a:stretch>
                <a:fillRect l="-57123" t="2032" r="-109609" b="-56404"/>
              </a:stretch>
            </a:blipFill>
          </p:spPr>
        </p:sp>
        <p:pic>
          <p:nvPicPr>
            <p:cNvPr id="2" name="Imagen 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3045234" y="38100"/>
              <a:ext cx="3657600" cy="3657600"/>
            </a:xfrm>
            <a:prstGeom prst="rect">
              <a:avLst/>
            </a:prstGeom>
          </p:spPr>
        </p:pic>
      </p:grpSp>
      <p:grpSp>
        <p:nvGrpSpPr>
          <p:cNvPr id="3" name="Grupo 2"/>
          <p:cNvGrpSpPr/>
          <p:nvPr/>
        </p:nvGrpSpPr>
        <p:grpSpPr>
          <a:xfrm>
            <a:off x="636168" y="190500"/>
            <a:ext cx="6374232" cy="2743200"/>
            <a:chOff x="636168" y="190500"/>
            <a:chExt cx="6374232" cy="2743200"/>
          </a:xfrm>
        </p:grpSpPr>
        <p:pic>
          <p:nvPicPr>
            <p:cNvPr id="5130" name="Picture 10" descr="File:Sample Biosignals (ECG, PPG, RIP).svg - Wikipedia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407" t="-5737" b="50606"/>
            <a:stretch/>
          </p:blipFill>
          <p:spPr bwMode="auto">
            <a:xfrm>
              <a:off x="636168" y="924281"/>
              <a:ext cx="5105400" cy="17755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4" name="Picture 4" descr="The human heart • Heart Research Institute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67200" y="190500"/>
              <a:ext cx="2743200" cy="2743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" name="Grupo 4"/>
          <p:cNvGrpSpPr/>
          <p:nvPr/>
        </p:nvGrpSpPr>
        <p:grpSpPr>
          <a:xfrm>
            <a:off x="5915389" y="8344417"/>
            <a:ext cx="6247032" cy="1600200"/>
            <a:chOff x="5915389" y="8344417"/>
            <a:chExt cx="6247032" cy="1600200"/>
          </a:xfrm>
        </p:grpSpPr>
        <p:pic>
          <p:nvPicPr>
            <p:cNvPr id="5132" name="Picture 12" descr="Mpower. Be Strong. The revolution of muscle strength training. Muscle  training builds your muscle power and strength."/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375"/>
            <a:stretch/>
          </p:blipFill>
          <p:spPr bwMode="auto">
            <a:xfrm>
              <a:off x="5915389" y="8344417"/>
              <a:ext cx="4419600" cy="1600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34" name="Picture 14" descr="Muscle Fiber PNG Transparent Images Free Download | Vector Files | Pngtree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965493">
              <a:off x="9421957" y="8393847"/>
              <a:ext cx="2740464" cy="11262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08844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1616</Words>
  <Application>Microsoft Office PowerPoint</Application>
  <PresentationFormat>Personalizado</PresentationFormat>
  <Paragraphs>194</Paragraphs>
  <Slides>28</Slides>
  <Notes>25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28</vt:i4>
      </vt:variant>
    </vt:vector>
  </HeadingPairs>
  <TitlesOfParts>
    <vt:vector size="34" baseType="lpstr">
      <vt:lpstr>Calibri</vt:lpstr>
      <vt:lpstr>Agrandir Narrow</vt:lpstr>
      <vt:lpstr>Wingdings</vt:lpstr>
      <vt:lpstr>Arial</vt:lpstr>
      <vt:lpstr>Agrandir Narrow Bold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PSIB - Repaso de SyS</dc:title>
  <cp:lastModifiedBy>Aylin Agatha Vazquez Chenlo</cp:lastModifiedBy>
  <cp:revision>30</cp:revision>
  <dcterms:created xsi:type="dcterms:W3CDTF">2006-08-16T00:00:00Z</dcterms:created>
  <dcterms:modified xsi:type="dcterms:W3CDTF">2024-03-06T07:59:28Z</dcterms:modified>
  <dc:identifier>DAF-srSr6nI</dc:identifier>
</cp:coreProperties>
</file>

<file path=docProps/thumbnail.jpeg>
</file>